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ubik"/>
      <p:regular r:id="rId40"/>
      <p:bold r:id="rId41"/>
      <p:italic r:id="rId42"/>
      <p:boldItalic r:id="rId43"/>
    </p:embeddedFon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jHZLnQ75XwmzCbouZODF/hzUA1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B458AA-4FA8-4297-9993-70713A8F4C82}">
  <a:tblStyle styleId="{C3B458AA-4FA8-4297-9993-70713A8F4C8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ubik-regular.fntdata"/><Relationship Id="rId20" Type="http://schemas.openxmlformats.org/officeDocument/2006/relationships/slide" Target="slides/slide15.xml"/><Relationship Id="rId42" Type="http://schemas.openxmlformats.org/officeDocument/2006/relationships/font" Target="fonts/Rubik-italic.fntdata"/><Relationship Id="rId41" Type="http://schemas.openxmlformats.org/officeDocument/2006/relationships/font" Target="fonts/Rubik-bold.fntdata"/><Relationship Id="rId22" Type="http://schemas.openxmlformats.org/officeDocument/2006/relationships/slide" Target="slides/slide17.xml"/><Relationship Id="rId44" Type="http://schemas.openxmlformats.org/officeDocument/2006/relationships/font" Target="fonts/CenturyGothic-regular.fntdata"/><Relationship Id="rId21" Type="http://schemas.openxmlformats.org/officeDocument/2006/relationships/slide" Target="slides/slide16.xml"/><Relationship Id="rId43" Type="http://schemas.openxmlformats.org/officeDocument/2006/relationships/font" Target="fonts/Rubik-boldItalic.fntdata"/><Relationship Id="rId24" Type="http://schemas.openxmlformats.org/officeDocument/2006/relationships/slide" Target="slides/slide19.xml"/><Relationship Id="rId46" Type="http://schemas.openxmlformats.org/officeDocument/2006/relationships/font" Target="fonts/CenturyGothic-italic.fntdata"/><Relationship Id="rId23" Type="http://schemas.openxmlformats.org/officeDocument/2006/relationships/slide" Target="slides/slide18.xml"/><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CenturyGothic-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6"/>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45"/>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45"/>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46"/>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47"/>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7"/>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47"/>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47"/>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chemeClr val="accent1"/>
                </a:solidFill>
                <a:latin typeface="Arial"/>
                <a:ea typeface="Arial"/>
                <a:cs typeface="Arial"/>
                <a:sym typeface="Arial"/>
              </a:rPr>
              <a:t>“</a:t>
            </a:r>
            <a:endParaRPr/>
          </a:p>
        </p:txBody>
      </p:sp>
      <p:sp>
        <p:nvSpPr>
          <p:cNvPr id="95" name="Google Shape;95;p47"/>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48"/>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8"/>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4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9"/>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49"/>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49"/>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49"/>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49"/>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49"/>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49"/>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1" name="Google Shape;111;p49"/>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2" name="Google Shape;112;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5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0"/>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50"/>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50"/>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50"/>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50"/>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50"/>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50"/>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50"/>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50"/>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50"/>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7" name="Google Shape;127;p50"/>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8" name="Google Shape;128;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52"/>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2"/>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8"/>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9"/>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39"/>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0"/>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40"/>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40"/>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40"/>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43"/>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3"/>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43"/>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44"/>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4"/>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44"/>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35"/>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35"/>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35"/>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35"/>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35"/>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Google Shape;11;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3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34.png"/><Relationship Id="rId13" Type="http://schemas.openxmlformats.org/officeDocument/2006/relationships/image" Target="../media/image49.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9.jpg"/><Relationship Id="rId9" Type="http://schemas.openxmlformats.org/officeDocument/2006/relationships/image" Target="../media/image42.png"/><Relationship Id="rId15" Type="http://schemas.openxmlformats.org/officeDocument/2006/relationships/image" Target="../media/image40.jpg"/><Relationship Id="rId14" Type="http://schemas.openxmlformats.org/officeDocument/2006/relationships/image" Target="../media/image48.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1.jpg"/><Relationship Id="rId6" Type="http://schemas.openxmlformats.org/officeDocument/2006/relationships/image" Target="../media/image51.jpg"/><Relationship Id="rId7" Type="http://schemas.openxmlformats.org/officeDocument/2006/relationships/image" Target="../media/image5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simplilearn.com/working-with-mern-stack-article" TargetMode="External"/><Relationship Id="rId4" Type="http://schemas.openxmlformats.org/officeDocument/2006/relationships/hyperlink" Target="https://www.simplilearn.com/tutorials/javascript-tutorial/introduction-to-javascript" TargetMode="External"/><Relationship Id="rId5" Type="http://schemas.openxmlformats.org/officeDocument/2006/relationships/hyperlink" Target="https://www.simplilearn.com/tutorials/python-tutorial/json-python" TargetMode="External"/><Relationship Id="rId6"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simplilearn.com/tutorials/mongodb-tutorial/what-is-mongodb" TargetMode="External"/><Relationship Id="rId4" Type="http://schemas.openxmlformats.org/officeDocument/2006/relationships/hyperlink" Target="https://www.simplilearn.com/tutorials/reactjs-tutorial" TargetMode="External"/><Relationship Id="rId9" Type="http://schemas.openxmlformats.org/officeDocument/2006/relationships/image" Target="../media/image50.png"/><Relationship Id="rId5" Type="http://schemas.openxmlformats.org/officeDocument/2006/relationships/hyperlink" Target="https://www.simplilearn.com/tutorials/nodejs-tutorial/what-is-nodejs" TargetMode="External"/><Relationship Id="rId6" Type="http://schemas.openxmlformats.org/officeDocument/2006/relationships/image" Target="../media/image47.png"/><Relationship Id="rId7" Type="http://schemas.openxmlformats.org/officeDocument/2006/relationships/image" Target="../media/image10.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simplilearn.com/tutorials/html-tutorial/what-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64.png"/><Relationship Id="rId9" Type="http://schemas.openxmlformats.org/officeDocument/2006/relationships/image" Target="../media/image67.jpg"/><Relationship Id="rId5" Type="http://schemas.openxmlformats.org/officeDocument/2006/relationships/image" Target="../media/image59.png"/><Relationship Id="rId6" Type="http://schemas.openxmlformats.org/officeDocument/2006/relationships/image" Target="../media/image81.png"/><Relationship Id="rId7" Type="http://schemas.openxmlformats.org/officeDocument/2006/relationships/image" Target="../media/image60.png"/><Relationship Id="rId8"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nodejs.org/en/" TargetMode="External"/><Relationship Id="rId4" Type="http://schemas.openxmlformats.org/officeDocument/2006/relationships/hyperlink" Target="https://code.visualstudio.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0.png"/><Relationship Id="rId4" Type="http://schemas.openxmlformats.org/officeDocument/2006/relationships/image" Target="../media/image71.png"/><Relationship Id="rId5"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w3schools.com/whatis/whatis_fullstack.asp" TargetMode="External"/><Relationship Id="rId4" Type="http://schemas.openxmlformats.org/officeDocument/2006/relationships/hyperlink" Target="https://www.mongodb.com/" TargetMode="External"/><Relationship Id="rId5" Type="http://schemas.openxmlformats.org/officeDocument/2006/relationships/hyperlink" Target="https://reactjs.org/tutorial/tutorial.html" TargetMode="External"/><Relationship Id="rId6" Type="http://schemas.openxmlformats.org/officeDocument/2006/relationships/hyperlink" Target="https://nodejs.org/en/" TargetMode="External"/><Relationship Id="rId7" Type="http://schemas.openxmlformats.org/officeDocument/2006/relationships/hyperlink" Target="https://expressjs.com/" TargetMode="External"/><Relationship Id="rId8" Type="http://schemas.openxmlformats.org/officeDocument/2006/relationships/hyperlink" Target="https://code.visualstudi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geeksforgeeks.org/html-tutorials/" TargetMode="External"/><Relationship Id="rId4" Type="http://schemas.openxmlformats.org/officeDocument/2006/relationships/hyperlink" Target="https://www.geeksforgeeks.org/css-tutorials/" TargetMode="External"/><Relationship Id="rId5" Type="http://schemas.openxmlformats.org/officeDocument/2006/relationships/hyperlink" Target="https://www.geeksforgeeks.org/javascript-tutorial/" TargetMode="External"/><Relationship Id="rId6" Type="http://schemas.openxmlformats.org/officeDocument/2006/relationships/image" Target="../media/image6.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geeksforgeeks.org/category/web-technologies/angular-js/" TargetMode="External"/><Relationship Id="rId4" Type="http://schemas.openxmlformats.org/officeDocument/2006/relationships/hyperlink" Target="https://www.geeksforgeeks.org/react-js-introduction-working/" TargetMode="External"/><Relationship Id="rId9" Type="http://schemas.openxmlformats.org/officeDocument/2006/relationships/image" Target="../media/image20.png"/><Relationship Id="rId5" Type="http://schemas.openxmlformats.org/officeDocument/2006/relationships/hyperlink" Target="https://www.geeksforgeeks.org/bootstrap-tutorials/" TargetMode="External"/><Relationship Id="rId6" Type="http://schemas.openxmlformats.org/officeDocument/2006/relationships/hyperlink" Target="https://www.geeksforgeeks.org/jquery-tutorials/" TargetMode="External"/><Relationship Id="rId7" Type="http://schemas.openxmlformats.org/officeDocument/2006/relationships/image" Target="../media/image9.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1.png"/><Relationship Id="rId13" Type="http://schemas.openxmlformats.org/officeDocument/2006/relationships/image" Target="../media/image16.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geeksforgeeks.org/php/" TargetMode="External"/><Relationship Id="rId4" Type="http://schemas.openxmlformats.org/officeDocument/2006/relationships/hyperlink" Target="https://www.geeksforgeeks.org/c-plus-plus/" TargetMode="External"/><Relationship Id="rId9" Type="http://schemas.openxmlformats.org/officeDocument/2006/relationships/image" Target="../media/image25.png"/><Relationship Id="rId14" Type="http://schemas.openxmlformats.org/officeDocument/2006/relationships/image" Target="../media/image10.png"/><Relationship Id="rId5" Type="http://schemas.openxmlformats.org/officeDocument/2006/relationships/hyperlink" Target="https://www.geeksforgeeks.org/java/" TargetMode="External"/><Relationship Id="rId6" Type="http://schemas.openxmlformats.org/officeDocument/2006/relationships/hyperlink" Target="https://www.geeksforgeeks.org/python-programming-language/" TargetMode="External"/><Relationship Id="rId7" Type="http://schemas.openxmlformats.org/officeDocument/2006/relationships/hyperlink" Target="https://www.geeksforgeeks.org/javascript-tutorial/" TargetMode="External"/><Relationship Id="rId8" Type="http://schemas.openxmlformats.org/officeDocument/2006/relationships/hyperlink" Target="https://www.geeksforgeeks.org/introduction-to-nodej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geeksforgeeks.org/mongodb-an-introduction/" TargetMode="External"/><Relationship Id="rId4" Type="http://schemas.openxmlformats.org/officeDocument/2006/relationships/hyperlink" Target="https://www.geeksforgeeks.org/sql-tutorial/" TargetMode="External"/><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1459754" y="11430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b="1" lang="en-US" sz="5400"/>
              <a:t>MERN Stack: A Full Stack Web App Dev from </a:t>
            </a:r>
            <a:br>
              <a:rPr b="1" lang="en-US" sz="5400"/>
            </a:br>
            <a:r>
              <a:rPr b="1" lang="en-US" sz="5400"/>
              <a:t>Front to Back</a:t>
            </a:r>
            <a:endParaRPr sz="5400"/>
          </a:p>
        </p:txBody>
      </p:sp>
      <p:sp>
        <p:nvSpPr>
          <p:cNvPr id="148" name="Google Shape;148;p1"/>
          <p:cNvSpPr txBox="1"/>
          <p:nvPr>
            <p:ph idx="1" type="subTitle"/>
          </p:nvPr>
        </p:nvSpPr>
        <p:spPr>
          <a:xfrm>
            <a:off x="1459754" y="4801764"/>
            <a:ext cx="8825658" cy="8614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SzPct val="80000"/>
              <a:buNone/>
            </a:pPr>
            <a:r>
              <a:rPr lang="en-US"/>
              <a:t>HANSEL G. DELOS SANTOS</a:t>
            </a:r>
            <a:endParaRPr/>
          </a:p>
          <a:p>
            <a:pPr indent="0" lvl="0" marL="0" rtl="0" algn="l">
              <a:spcBef>
                <a:spcPts val="1000"/>
              </a:spcBef>
              <a:spcAft>
                <a:spcPts val="0"/>
              </a:spcAft>
              <a:buSzPct val="80000"/>
              <a:buNone/>
            </a:pPr>
            <a:r>
              <a:rPr lang="en-US"/>
              <a:t>MULTI-MEDIA SECTION</a:t>
            </a:r>
            <a:endParaRPr/>
          </a:p>
          <a:p>
            <a:pPr indent="0" lvl="0" marL="0" rtl="0" algn="l">
              <a:spcBef>
                <a:spcPts val="1000"/>
              </a:spcBef>
              <a:spcAft>
                <a:spcPts val="0"/>
              </a:spcAft>
              <a:buSzPct val="80000"/>
              <a:buNone/>
            </a:pPr>
            <a:r>
              <a:rPr lang="en-US"/>
              <a:t>IT DEPARTMENT</a:t>
            </a:r>
            <a:endParaRPr/>
          </a:p>
        </p:txBody>
      </p:sp>
      <p:pic>
        <p:nvPicPr>
          <p:cNvPr id="149" name="Google Shape;149;p1"/>
          <p:cNvPicPr preferRelativeResize="0"/>
          <p:nvPr/>
        </p:nvPicPr>
        <p:blipFill rotWithShape="1">
          <a:blip r:embed="rId3">
            <a:alphaModFix/>
          </a:blip>
          <a:srcRect b="0" l="0" r="0" t="0"/>
          <a:stretch/>
        </p:blipFill>
        <p:spPr>
          <a:xfrm>
            <a:off x="7043015" y="4606692"/>
            <a:ext cx="4841372" cy="1862832"/>
          </a:xfrm>
          <a:prstGeom prst="rect">
            <a:avLst/>
          </a:prstGeom>
          <a:noFill/>
          <a:ln>
            <a:noFill/>
          </a:ln>
        </p:spPr>
      </p:pic>
      <p:pic>
        <p:nvPicPr>
          <p:cNvPr descr="C:\Users\r.kasturi\Downloads\Primary-Logo-with-branches-Black-SLL.png" id="150" name="Google Shape;150;p1"/>
          <p:cNvPicPr preferRelativeResize="0"/>
          <p:nvPr/>
        </p:nvPicPr>
        <p:blipFill rotWithShape="1">
          <a:blip r:embed="rId4">
            <a:alphaModFix/>
          </a:blip>
          <a:srcRect b="0" l="0" r="0" t="0"/>
          <a:stretch/>
        </p:blipFill>
        <p:spPr>
          <a:xfrm>
            <a:off x="3950208" y="0"/>
            <a:ext cx="7205472" cy="21125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Which is best Database for web applications In 2022?</a:t>
            </a:r>
            <a:br>
              <a:rPr b="1" lang="en-US"/>
            </a:br>
            <a:endParaRPr/>
          </a:p>
        </p:txBody>
      </p:sp>
      <p:sp>
        <p:nvSpPr>
          <p:cNvPr id="226" name="Google Shape;226;p10"/>
          <p:cNvSpPr txBox="1"/>
          <p:nvPr>
            <p:ph idx="1" type="body"/>
          </p:nvPr>
        </p:nvSpPr>
        <p:spPr>
          <a:xfrm>
            <a:off x="1103313" y="2052918"/>
            <a:ext cx="3124304"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Oracle</a:t>
            </a:r>
            <a:endParaRPr b="1"/>
          </a:p>
          <a:p>
            <a:pPr indent="-342900" lvl="0" marL="342900" rtl="0" algn="l">
              <a:spcBef>
                <a:spcPts val="1000"/>
              </a:spcBef>
              <a:spcAft>
                <a:spcPts val="0"/>
              </a:spcAft>
              <a:buSzPts val="1600"/>
              <a:buChar char="►"/>
            </a:pPr>
            <a:r>
              <a:rPr b="1" lang="en-US"/>
              <a:t>MySQL</a:t>
            </a:r>
            <a:endParaRPr/>
          </a:p>
          <a:p>
            <a:pPr indent="-342900" lvl="0" marL="342900" rtl="0" algn="l">
              <a:spcBef>
                <a:spcPts val="1000"/>
              </a:spcBef>
              <a:spcAft>
                <a:spcPts val="0"/>
              </a:spcAft>
              <a:buSzPts val="1600"/>
              <a:buChar char="►"/>
            </a:pPr>
            <a:r>
              <a:rPr b="1" lang="en-US"/>
              <a:t>MS SQL Server</a:t>
            </a:r>
            <a:endParaRPr/>
          </a:p>
          <a:p>
            <a:pPr indent="-342900" lvl="0" marL="342900" rtl="0" algn="l">
              <a:spcBef>
                <a:spcPts val="1000"/>
              </a:spcBef>
              <a:spcAft>
                <a:spcPts val="0"/>
              </a:spcAft>
              <a:buSzPts val="1600"/>
              <a:buChar char="►"/>
            </a:pPr>
            <a:r>
              <a:rPr b="1" lang="en-US"/>
              <a:t>PostgreSQL</a:t>
            </a:r>
            <a:endParaRPr/>
          </a:p>
          <a:p>
            <a:pPr indent="-342900" lvl="0" marL="342900" rtl="0" algn="l">
              <a:spcBef>
                <a:spcPts val="1000"/>
              </a:spcBef>
              <a:spcAft>
                <a:spcPts val="0"/>
              </a:spcAft>
              <a:buSzPts val="1600"/>
              <a:buChar char="►"/>
            </a:pPr>
            <a:r>
              <a:rPr b="1" lang="en-US"/>
              <a:t>MongoDB (noSQL)</a:t>
            </a:r>
            <a:endParaRPr b="1"/>
          </a:p>
          <a:p>
            <a:pPr indent="-342900" lvl="0" marL="342900" rtl="0" algn="l">
              <a:spcBef>
                <a:spcPts val="1000"/>
              </a:spcBef>
              <a:spcAft>
                <a:spcPts val="0"/>
              </a:spcAft>
              <a:buSzPts val="1600"/>
              <a:buChar char="►"/>
            </a:pPr>
            <a:r>
              <a:rPr b="1" lang="en-US"/>
              <a:t>IBM DB2</a:t>
            </a:r>
            <a:endParaRPr/>
          </a:p>
          <a:p>
            <a:pPr indent="-342900" lvl="0" marL="342900" rtl="0" algn="l">
              <a:spcBef>
                <a:spcPts val="1000"/>
              </a:spcBef>
              <a:spcAft>
                <a:spcPts val="0"/>
              </a:spcAft>
              <a:buSzPts val="1600"/>
              <a:buChar char="►"/>
            </a:pPr>
            <a:r>
              <a:rPr b="1" lang="en-US"/>
              <a:t>Redis</a:t>
            </a:r>
            <a:endParaRPr b="1"/>
          </a:p>
          <a:p>
            <a:pPr indent="-241300" lvl="0" marL="342900" rtl="0" algn="l">
              <a:spcBef>
                <a:spcPts val="1000"/>
              </a:spcBef>
              <a:spcAft>
                <a:spcPts val="0"/>
              </a:spcAft>
              <a:buSzPts val="1600"/>
              <a:buNone/>
            </a:pPr>
            <a:r>
              <a:t/>
            </a:r>
            <a:endParaRPr/>
          </a:p>
        </p:txBody>
      </p:sp>
      <p:sp>
        <p:nvSpPr>
          <p:cNvPr id="227" name="Google Shape;227;p10"/>
          <p:cNvSpPr txBox="1"/>
          <p:nvPr/>
        </p:nvSpPr>
        <p:spPr>
          <a:xfrm>
            <a:off x="3985716" y="2164455"/>
            <a:ext cx="2902769" cy="2796996"/>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marR="0" rtl="0" algn="l">
              <a:spcBef>
                <a:spcPts val="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Elasticsearch</a:t>
            </a:r>
            <a:endParaRPr b="1"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Cassandra</a:t>
            </a:r>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MariaDB</a:t>
            </a:r>
            <a:endParaRPr b="1"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OrientDB (noSQL)</a:t>
            </a:r>
            <a:endParaRPr b="1"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SQLite</a:t>
            </a:r>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DynamoDB (noSQL)</a:t>
            </a:r>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Neo4j (noSQL)</a:t>
            </a:r>
            <a:endParaRPr/>
          </a:p>
          <a:p>
            <a:pPr indent="-342900" lvl="0" marL="342900" marR="0" rtl="0" algn="l">
              <a:spcBef>
                <a:spcPts val="1000"/>
              </a:spcBef>
              <a:spcAft>
                <a:spcPts val="0"/>
              </a:spcAft>
              <a:buClr>
                <a:schemeClr val="accent1"/>
              </a:buClr>
              <a:buSzPct val="80000"/>
              <a:buFont typeface="Noto Sans Symbols"/>
              <a:buChar char="►"/>
            </a:pPr>
            <a:r>
              <a:rPr b="1" i="0" lang="en-US" sz="2000" u="none" cap="none" strike="noStrike">
                <a:solidFill>
                  <a:schemeClr val="lt1"/>
                </a:solidFill>
                <a:latin typeface="Century Gothic"/>
                <a:ea typeface="Century Gothic"/>
                <a:cs typeface="Century Gothic"/>
                <a:sym typeface="Century Gothic"/>
              </a:rPr>
              <a:t>Firebirdsql</a:t>
            </a:r>
            <a:endParaRPr b="1" i="0" sz="2000" u="none" cap="none" strike="noStrike">
              <a:solidFill>
                <a:schemeClr val="lt1"/>
              </a:solidFill>
              <a:latin typeface="Century Gothic"/>
              <a:ea typeface="Century Gothic"/>
              <a:cs typeface="Century Gothic"/>
              <a:sym typeface="Century Gothic"/>
            </a:endParaRPr>
          </a:p>
          <a:p>
            <a:pPr indent="-256540" lvl="0" marL="342900" marR="0" rtl="0" algn="l">
              <a:spcBef>
                <a:spcPts val="1000"/>
              </a:spcBef>
              <a:spcAft>
                <a:spcPts val="0"/>
              </a:spcAft>
              <a:buClr>
                <a:schemeClr val="accent1"/>
              </a:buClr>
              <a:buSzPct val="80000"/>
              <a:buFont typeface="Noto Sans Symbols"/>
              <a:buNone/>
            </a:pPr>
            <a:r>
              <a:t/>
            </a:r>
            <a:endParaRPr b="1" i="0" sz="2000" u="none" cap="none" strike="noStrike">
              <a:solidFill>
                <a:schemeClr val="lt1"/>
              </a:solidFill>
              <a:latin typeface="Century Gothic"/>
              <a:ea typeface="Century Gothic"/>
              <a:cs typeface="Century Gothic"/>
              <a:sym typeface="Century Gothic"/>
            </a:endParaRPr>
          </a:p>
          <a:p>
            <a:pPr indent="-256540" lvl="0" marL="342900" marR="0" rtl="0" algn="l">
              <a:spcBef>
                <a:spcPts val="1000"/>
              </a:spcBef>
              <a:spcAft>
                <a:spcPts val="0"/>
              </a:spcAft>
              <a:buClr>
                <a:schemeClr val="accent1"/>
              </a:buClr>
              <a:buSzPct val="80000"/>
              <a:buFont typeface="Noto Sans Symbols"/>
              <a:buNone/>
            </a:pPr>
            <a:r>
              <a:t/>
            </a:r>
            <a:endParaRPr b="1" i="0" sz="2000" u="none" cap="none" strike="noStrike">
              <a:solidFill>
                <a:schemeClr val="lt1"/>
              </a:solidFill>
              <a:latin typeface="Century Gothic"/>
              <a:ea typeface="Century Gothic"/>
              <a:cs typeface="Century Gothic"/>
              <a:sym typeface="Century Gothic"/>
            </a:endParaRPr>
          </a:p>
          <a:p>
            <a:pPr indent="-256540" lvl="0" marL="342900" marR="0" rtl="0" algn="l">
              <a:spcBef>
                <a:spcPts val="1000"/>
              </a:spcBef>
              <a:spcAft>
                <a:spcPts val="0"/>
              </a:spcAft>
              <a:buClr>
                <a:schemeClr val="accent1"/>
              </a:buClr>
              <a:buSzPct val="80000"/>
              <a:buFont typeface="Noto Sans Symbols"/>
              <a:buNone/>
            </a:pPr>
            <a:r>
              <a:t/>
            </a:r>
            <a:endParaRPr b="1" i="0" sz="2000" u="none" cap="none" strike="noStrike">
              <a:solidFill>
                <a:schemeClr val="lt1"/>
              </a:solidFill>
              <a:latin typeface="Century Gothic"/>
              <a:ea typeface="Century Gothic"/>
              <a:cs typeface="Century Gothic"/>
              <a:sym typeface="Century Gothic"/>
            </a:endParaRPr>
          </a:p>
          <a:p>
            <a:pPr indent="-256540" lvl="0" marL="342900" marR="0" rtl="0" algn="l">
              <a:spcBef>
                <a:spcPts val="1000"/>
              </a:spcBef>
              <a:spcAft>
                <a:spcPts val="0"/>
              </a:spcAft>
              <a:buClr>
                <a:schemeClr val="accent1"/>
              </a:buClr>
              <a:buSzPct val="800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pic>
        <p:nvPicPr>
          <p:cNvPr descr="PostgreSQL Reviews: 560+ User Reviews and Ratings in 2022 | G2" id="228" name="Google Shape;228;p10"/>
          <p:cNvPicPr preferRelativeResize="0"/>
          <p:nvPr/>
        </p:nvPicPr>
        <p:blipFill rotWithShape="1">
          <a:blip r:embed="rId3">
            <a:alphaModFix/>
          </a:blip>
          <a:srcRect b="0" l="0" r="0" t="0"/>
          <a:stretch/>
        </p:blipFill>
        <p:spPr>
          <a:xfrm>
            <a:off x="7784006" y="2190151"/>
            <a:ext cx="1463018" cy="1623593"/>
          </a:xfrm>
          <a:prstGeom prst="rect">
            <a:avLst/>
          </a:prstGeom>
          <a:noFill/>
          <a:ln>
            <a:noFill/>
          </a:ln>
        </p:spPr>
      </p:pic>
      <p:pic>
        <p:nvPicPr>
          <p:cNvPr descr="Microsoft SQL Server Monitoring | InfluxData" id="229" name="Google Shape;229;p10"/>
          <p:cNvPicPr preferRelativeResize="0"/>
          <p:nvPr/>
        </p:nvPicPr>
        <p:blipFill rotWithShape="1">
          <a:blip r:embed="rId4">
            <a:alphaModFix/>
          </a:blip>
          <a:srcRect b="17184" l="7995" r="8994" t="17314"/>
          <a:stretch/>
        </p:blipFill>
        <p:spPr>
          <a:xfrm>
            <a:off x="9279377" y="1817200"/>
            <a:ext cx="1345324" cy="1061545"/>
          </a:xfrm>
          <a:prstGeom prst="rect">
            <a:avLst/>
          </a:prstGeom>
          <a:noFill/>
          <a:ln>
            <a:noFill/>
          </a:ln>
        </p:spPr>
      </p:pic>
      <p:pic>
        <p:nvPicPr>
          <p:cNvPr descr="How to get started with MongoDB in 10 minutes | by Navindu Jayatilake |  We've moved to freeCodeCamp.org/news | Medium" id="230" name="Google Shape;230;p10"/>
          <p:cNvPicPr preferRelativeResize="0"/>
          <p:nvPr/>
        </p:nvPicPr>
        <p:blipFill rotWithShape="1">
          <a:blip r:embed="rId5">
            <a:alphaModFix/>
          </a:blip>
          <a:srcRect b="0" l="0" r="0" t="0"/>
          <a:stretch/>
        </p:blipFill>
        <p:spPr>
          <a:xfrm>
            <a:off x="10877934" y="1359174"/>
            <a:ext cx="1158218" cy="1158218"/>
          </a:xfrm>
          <a:prstGeom prst="rect">
            <a:avLst/>
          </a:prstGeom>
          <a:noFill/>
          <a:ln>
            <a:noFill/>
          </a:ln>
        </p:spPr>
      </p:pic>
      <p:pic>
        <p:nvPicPr>
          <p:cNvPr descr="Oracle Cloud Infrastructure - Apps on Google Play" id="231" name="Google Shape;231;p10"/>
          <p:cNvPicPr preferRelativeResize="0"/>
          <p:nvPr/>
        </p:nvPicPr>
        <p:blipFill rotWithShape="1">
          <a:blip r:embed="rId6">
            <a:alphaModFix/>
          </a:blip>
          <a:srcRect b="0" l="0" r="0" t="0"/>
          <a:stretch/>
        </p:blipFill>
        <p:spPr>
          <a:xfrm>
            <a:off x="9410309" y="3141483"/>
            <a:ext cx="749404" cy="749404"/>
          </a:xfrm>
          <a:prstGeom prst="rect">
            <a:avLst/>
          </a:prstGeom>
          <a:noFill/>
          <a:ln>
            <a:noFill/>
          </a:ln>
        </p:spPr>
      </p:pic>
      <p:pic>
        <p:nvPicPr>
          <p:cNvPr descr="Db2 Tutorial" id="232" name="Google Shape;232;p10"/>
          <p:cNvPicPr preferRelativeResize="0"/>
          <p:nvPr/>
        </p:nvPicPr>
        <p:blipFill rotWithShape="1">
          <a:blip r:embed="rId7">
            <a:alphaModFix/>
          </a:blip>
          <a:srcRect b="0" l="0" r="0" t="0"/>
          <a:stretch/>
        </p:blipFill>
        <p:spPr>
          <a:xfrm>
            <a:off x="10499835" y="3201873"/>
            <a:ext cx="1147708" cy="1147708"/>
          </a:xfrm>
          <a:prstGeom prst="rect">
            <a:avLst/>
          </a:prstGeom>
          <a:noFill/>
          <a:ln>
            <a:noFill/>
          </a:ln>
        </p:spPr>
      </p:pic>
      <p:pic>
        <p:nvPicPr>
          <p:cNvPr descr="Redis - Wikipedia" id="233" name="Google Shape;233;p10"/>
          <p:cNvPicPr preferRelativeResize="0"/>
          <p:nvPr/>
        </p:nvPicPr>
        <p:blipFill rotWithShape="1">
          <a:blip r:embed="rId8">
            <a:alphaModFix/>
          </a:blip>
          <a:srcRect b="0" l="0" r="0" t="0"/>
          <a:stretch/>
        </p:blipFill>
        <p:spPr>
          <a:xfrm>
            <a:off x="7855053" y="3968029"/>
            <a:ext cx="2356397" cy="787429"/>
          </a:xfrm>
          <a:prstGeom prst="rect">
            <a:avLst/>
          </a:prstGeom>
          <a:noFill/>
          <a:ln>
            <a:noFill/>
          </a:ln>
        </p:spPr>
      </p:pic>
      <p:pic>
        <p:nvPicPr>
          <p:cNvPr descr="ElasticSearch cluster in production (3 nodes) | by Diogo Pinheiro | Medium" id="234" name="Google Shape;234;p10"/>
          <p:cNvPicPr preferRelativeResize="0"/>
          <p:nvPr/>
        </p:nvPicPr>
        <p:blipFill rotWithShape="1">
          <a:blip r:embed="rId9">
            <a:alphaModFix/>
          </a:blip>
          <a:srcRect b="1415" l="25823" r="30321" t="8665"/>
          <a:stretch/>
        </p:blipFill>
        <p:spPr>
          <a:xfrm>
            <a:off x="10426262" y="4761185"/>
            <a:ext cx="1198179" cy="1336123"/>
          </a:xfrm>
          <a:prstGeom prst="rect">
            <a:avLst/>
          </a:prstGeom>
          <a:noFill/>
          <a:ln>
            <a:noFill/>
          </a:ln>
        </p:spPr>
      </p:pic>
      <p:pic>
        <p:nvPicPr>
          <p:cNvPr descr="Apache Cassandra - Wikipedia" id="235" name="Google Shape;235;p10"/>
          <p:cNvPicPr preferRelativeResize="0"/>
          <p:nvPr/>
        </p:nvPicPr>
        <p:blipFill rotWithShape="1">
          <a:blip r:embed="rId10">
            <a:alphaModFix/>
          </a:blip>
          <a:srcRect b="0" l="0" r="0" t="0"/>
          <a:stretch/>
        </p:blipFill>
        <p:spPr>
          <a:xfrm>
            <a:off x="8570806" y="5062648"/>
            <a:ext cx="1587842" cy="1063854"/>
          </a:xfrm>
          <a:prstGeom prst="rect">
            <a:avLst/>
          </a:prstGeom>
          <a:noFill/>
          <a:ln>
            <a:noFill/>
          </a:ln>
        </p:spPr>
      </p:pic>
      <p:pic>
        <p:nvPicPr>
          <p:cNvPr descr="Amazon RDS for MariaDB – Amazon Web Services (AWS)" id="236" name="Google Shape;236;p10"/>
          <p:cNvPicPr preferRelativeResize="0"/>
          <p:nvPr/>
        </p:nvPicPr>
        <p:blipFill rotWithShape="1">
          <a:blip r:embed="rId11">
            <a:alphaModFix/>
          </a:blip>
          <a:srcRect b="0" l="0" r="0" t="0"/>
          <a:stretch/>
        </p:blipFill>
        <p:spPr>
          <a:xfrm>
            <a:off x="6432739" y="5346221"/>
            <a:ext cx="1806592" cy="929864"/>
          </a:xfrm>
          <a:prstGeom prst="rect">
            <a:avLst/>
          </a:prstGeom>
          <a:noFill/>
          <a:ln>
            <a:noFill/>
          </a:ln>
        </p:spPr>
      </p:pic>
      <p:pic>
        <p:nvPicPr>
          <p:cNvPr descr="SQLite Reviews &amp; Ratings 2022" id="237" name="Google Shape;237;p10"/>
          <p:cNvPicPr preferRelativeResize="0"/>
          <p:nvPr/>
        </p:nvPicPr>
        <p:blipFill rotWithShape="1">
          <a:blip r:embed="rId12">
            <a:alphaModFix/>
          </a:blip>
          <a:srcRect b="0" l="0" r="0" t="0"/>
          <a:stretch/>
        </p:blipFill>
        <p:spPr>
          <a:xfrm>
            <a:off x="7228179" y="1853248"/>
            <a:ext cx="952796" cy="952796"/>
          </a:xfrm>
          <a:prstGeom prst="rect">
            <a:avLst/>
          </a:prstGeom>
          <a:noFill/>
          <a:ln>
            <a:noFill/>
          </a:ln>
        </p:spPr>
      </p:pic>
      <p:pic>
        <p:nvPicPr>
          <p:cNvPr descr="Amazon DynamoDB Core Concepts. This article is a short and brief… | by  Revda Uluışık | adessoTurkey | Medium" id="238" name="Google Shape;238;p10"/>
          <p:cNvPicPr preferRelativeResize="0"/>
          <p:nvPr/>
        </p:nvPicPr>
        <p:blipFill rotWithShape="1">
          <a:blip r:embed="rId13">
            <a:alphaModFix/>
          </a:blip>
          <a:srcRect b="20966" l="15525" r="14229" t="19746"/>
          <a:stretch/>
        </p:blipFill>
        <p:spPr>
          <a:xfrm>
            <a:off x="4378018" y="5594575"/>
            <a:ext cx="1692166" cy="746235"/>
          </a:xfrm>
          <a:prstGeom prst="rect">
            <a:avLst/>
          </a:prstGeom>
          <a:noFill/>
          <a:ln>
            <a:noFill/>
          </a:ln>
        </p:spPr>
      </p:pic>
      <p:pic>
        <p:nvPicPr>
          <p:cNvPr descr="Neo4j - Wikipedia" id="239" name="Google Shape;239;p10"/>
          <p:cNvPicPr preferRelativeResize="0"/>
          <p:nvPr/>
        </p:nvPicPr>
        <p:blipFill rotWithShape="1">
          <a:blip r:embed="rId14">
            <a:alphaModFix/>
          </a:blip>
          <a:srcRect b="0" l="0" r="0" t="0"/>
          <a:stretch/>
        </p:blipFill>
        <p:spPr>
          <a:xfrm>
            <a:off x="2600346" y="5764128"/>
            <a:ext cx="1536591" cy="576682"/>
          </a:xfrm>
          <a:prstGeom prst="rect">
            <a:avLst/>
          </a:prstGeom>
          <a:noFill/>
          <a:ln>
            <a:noFill/>
          </a:ln>
        </p:spPr>
      </p:pic>
      <p:pic>
        <p:nvPicPr>
          <p:cNvPr descr="50% Off FirebirdSQL Coupons &amp; Black Friday Deals 2022" id="240" name="Google Shape;240;p10"/>
          <p:cNvPicPr preferRelativeResize="0"/>
          <p:nvPr/>
        </p:nvPicPr>
        <p:blipFill rotWithShape="1">
          <a:blip r:embed="rId15">
            <a:alphaModFix/>
          </a:blip>
          <a:srcRect b="31949" l="0" r="0" t="30859"/>
          <a:stretch/>
        </p:blipFill>
        <p:spPr>
          <a:xfrm>
            <a:off x="846081" y="5764128"/>
            <a:ext cx="1526080" cy="5675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Popular Stacks</a:t>
            </a:r>
            <a:endParaRPr/>
          </a:p>
        </p:txBody>
      </p:sp>
      <p:sp>
        <p:nvSpPr>
          <p:cNvPr id="246" name="Google Shape;246;p1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MEAN Stack:</a:t>
            </a:r>
            <a:r>
              <a:rPr lang="en-US"/>
              <a:t> MongoDB, Express, AngularJS and Node.js.</a:t>
            </a:r>
            <a:endParaRPr/>
          </a:p>
          <a:p>
            <a:pPr indent="-342900" lvl="0" marL="342900" rtl="0" algn="l">
              <a:spcBef>
                <a:spcPts val="1000"/>
              </a:spcBef>
              <a:spcAft>
                <a:spcPts val="0"/>
              </a:spcAft>
              <a:buSzPts val="1600"/>
              <a:buChar char="►"/>
            </a:pPr>
            <a:r>
              <a:rPr b="1" lang="en-US"/>
              <a:t>MERN Stack:</a:t>
            </a:r>
            <a:r>
              <a:rPr lang="en-US"/>
              <a:t> MongoDB, Express, ReactJS and Node.js</a:t>
            </a:r>
            <a:endParaRPr/>
          </a:p>
          <a:p>
            <a:pPr indent="-342900" lvl="0" marL="342900" rtl="0" algn="l">
              <a:spcBef>
                <a:spcPts val="1000"/>
              </a:spcBef>
              <a:spcAft>
                <a:spcPts val="0"/>
              </a:spcAft>
              <a:buSzPts val="1600"/>
              <a:buChar char="►"/>
            </a:pPr>
            <a:r>
              <a:rPr b="1" lang="en-US"/>
              <a:t>Django Stack:</a:t>
            </a:r>
            <a:r>
              <a:rPr lang="en-US"/>
              <a:t> Django, python and MySQL as Database.</a:t>
            </a:r>
            <a:endParaRPr/>
          </a:p>
          <a:p>
            <a:pPr indent="-342900" lvl="0" marL="342900" rtl="0" algn="l">
              <a:spcBef>
                <a:spcPts val="1000"/>
              </a:spcBef>
              <a:spcAft>
                <a:spcPts val="0"/>
              </a:spcAft>
              <a:buSzPts val="1600"/>
              <a:buChar char="►"/>
            </a:pPr>
            <a:r>
              <a:rPr b="1" lang="en-US"/>
              <a:t>Rails or Ruby on Rails:</a:t>
            </a:r>
            <a:r>
              <a:rPr lang="en-US"/>
              <a:t> Uses Ruby, PHP and MySQL.</a:t>
            </a:r>
            <a:endParaRPr/>
          </a:p>
          <a:p>
            <a:pPr indent="-342900" lvl="0" marL="342900" rtl="0" algn="l">
              <a:spcBef>
                <a:spcPts val="1000"/>
              </a:spcBef>
              <a:spcAft>
                <a:spcPts val="0"/>
              </a:spcAft>
              <a:buSzPts val="1600"/>
              <a:buChar char="►"/>
            </a:pPr>
            <a:r>
              <a:rPr b="1" lang="en-US"/>
              <a:t>LAMP Stack:</a:t>
            </a:r>
            <a:r>
              <a:rPr lang="en-US"/>
              <a:t> Linux, Apache, MySQL and PHP.</a:t>
            </a:r>
            <a:endParaRPr/>
          </a:p>
          <a:p>
            <a:pPr indent="0" lvl="0" marL="0" rtl="0" algn="l">
              <a:spcBef>
                <a:spcPts val="1000"/>
              </a:spcBef>
              <a:spcAft>
                <a:spcPts val="0"/>
              </a:spcAft>
              <a:buSzPts val="1600"/>
              <a:buNone/>
            </a:pPr>
            <a:r>
              <a:t/>
            </a:r>
            <a:endParaRPr/>
          </a:p>
        </p:txBody>
      </p:sp>
      <p:pic>
        <p:nvPicPr>
          <p:cNvPr descr="MEAN vs MERN Stack: Which Is Better for Your Startup/Business?" id="247" name="Google Shape;247;p11"/>
          <p:cNvPicPr preferRelativeResize="0"/>
          <p:nvPr/>
        </p:nvPicPr>
        <p:blipFill rotWithShape="1">
          <a:blip r:embed="rId3">
            <a:alphaModFix/>
          </a:blip>
          <a:srcRect b="0" l="0" r="0" t="0"/>
          <a:stretch/>
        </p:blipFill>
        <p:spPr>
          <a:xfrm>
            <a:off x="9009562" y="2136734"/>
            <a:ext cx="2839873" cy="1026208"/>
          </a:xfrm>
          <a:prstGeom prst="rect">
            <a:avLst/>
          </a:prstGeom>
          <a:noFill/>
          <a:ln>
            <a:noFill/>
          </a:ln>
        </p:spPr>
      </p:pic>
      <p:pic>
        <p:nvPicPr>
          <p:cNvPr descr="MERN Stack - Javatpoint" id="248" name="Google Shape;248;p11"/>
          <p:cNvPicPr preferRelativeResize="0"/>
          <p:nvPr/>
        </p:nvPicPr>
        <p:blipFill rotWithShape="1">
          <a:blip r:embed="rId4">
            <a:alphaModFix/>
          </a:blip>
          <a:srcRect b="0" l="0" r="0" t="0"/>
          <a:stretch/>
        </p:blipFill>
        <p:spPr>
          <a:xfrm>
            <a:off x="9009562" y="3317334"/>
            <a:ext cx="2914329" cy="1051964"/>
          </a:xfrm>
          <a:prstGeom prst="rect">
            <a:avLst/>
          </a:prstGeom>
          <a:noFill/>
          <a:ln>
            <a:noFill/>
          </a:ln>
        </p:spPr>
      </p:pic>
      <p:pic>
        <p:nvPicPr>
          <p:cNvPr descr="Django 4 and Python Full-Stack Developer Masterclass Udemy Free Download" id="249" name="Google Shape;249;p11"/>
          <p:cNvPicPr preferRelativeResize="0"/>
          <p:nvPr/>
        </p:nvPicPr>
        <p:blipFill rotWithShape="1">
          <a:blip r:embed="rId5">
            <a:alphaModFix/>
          </a:blip>
          <a:srcRect b="0" l="0" r="0" t="0"/>
          <a:stretch/>
        </p:blipFill>
        <p:spPr>
          <a:xfrm>
            <a:off x="9009562" y="4556090"/>
            <a:ext cx="2857500" cy="1600200"/>
          </a:xfrm>
          <a:prstGeom prst="rect">
            <a:avLst/>
          </a:prstGeom>
          <a:noFill/>
          <a:ln>
            <a:noFill/>
          </a:ln>
        </p:spPr>
      </p:pic>
      <p:pic>
        <p:nvPicPr>
          <p:cNvPr descr="What is a LAMP Stack?. The LAMP stack is the foundation for… | by Sanjay  Verma | LrnEd | Medium" id="250" name="Google Shape;250;p11"/>
          <p:cNvPicPr preferRelativeResize="0"/>
          <p:nvPr/>
        </p:nvPicPr>
        <p:blipFill rotWithShape="1">
          <a:blip r:embed="rId6">
            <a:alphaModFix/>
          </a:blip>
          <a:srcRect b="0" l="0" r="0" t="0"/>
          <a:stretch/>
        </p:blipFill>
        <p:spPr>
          <a:xfrm>
            <a:off x="4841108" y="4766420"/>
            <a:ext cx="3733253" cy="1389870"/>
          </a:xfrm>
          <a:prstGeom prst="rect">
            <a:avLst/>
          </a:prstGeom>
          <a:noFill/>
          <a:ln>
            <a:noFill/>
          </a:ln>
        </p:spPr>
      </p:pic>
      <p:pic>
        <p:nvPicPr>
          <p:cNvPr descr="Ruby on Rails: The Complete Full Stack | Full stack, Ruby on rails, Full  stack developer" id="251" name="Google Shape;251;p11"/>
          <p:cNvPicPr preferRelativeResize="0"/>
          <p:nvPr/>
        </p:nvPicPr>
        <p:blipFill rotWithShape="1">
          <a:blip r:embed="rId7">
            <a:alphaModFix/>
          </a:blip>
          <a:srcRect b="0" l="0" r="0" t="0"/>
          <a:stretch/>
        </p:blipFill>
        <p:spPr>
          <a:xfrm>
            <a:off x="1584982" y="4730629"/>
            <a:ext cx="2598135" cy="1461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Introduction to MERN Stack</a:t>
            </a:r>
            <a:endParaRPr/>
          </a:p>
        </p:txBody>
      </p:sp>
      <p:sp>
        <p:nvSpPr>
          <p:cNvPr id="257" name="Google Shape;257;p1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u="sng">
                <a:solidFill>
                  <a:schemeClr val="hlink"/>
                </a:solidFill>
                <a:hlinkClick r:id="rId3"/>
              </a:rPr>
              <a:t>MERN stack</a:t>
            </a:r>
            <a:r>
              <a:rPr lang="en-US"/>
              <a:t> is a collection of technologies that enables faster application development. It is used by developers worldwide.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The main purpose of using MERN stack is to develop apps using </a:t>
            </a:r>
            <a:r>
              <a:rPr lang="en-US" u="sng">
                <a:solidFill>
                  <a:schemeClr val="hlink"/>
                </a:solidFill>
                <a:hlinkClick r:id="rId4"/>
              </a:rPr>
              <a:t>JavaScript</a:t>
            </a:r>
            <a:r>
              <a:rPr lang="en-US"/>
              <a:t> only. This is because the four technologies that make up the technology stack are all JS-based.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Thus, if one knows JavaScript (and </a:t>
            </a:r>
            <a:r>
              <a:rPr lang="en-US" u="sng">
                <a:solidFill>
                  <a:schemeClr val="hlink"/>
                </a:solidFill>
                <a:hlinkClick r:id="rId5"/>
              </a:rPr>
              <a:t>JSON</a:t>
            </a:r>
            <a:r>
              <a:rPr lang="en-US"/>
              <a:t>), the backend, frontend, and database can be operated easily. </a:t>
            </a:r>
            <a:endParaRPr/>
          </a:p>
        </p:txBody>
      </p:sp>
      <p:pic>
        <p:nvPicPr>
          <p:cNvPr descr="MERN Stack - Javatpoint" id="258" name="Google Shape;258;p12"/>
          <p:cNvPicPr preferRelativeResize="0"/>
          <p:nvPr/>
        </p:nvPicPr>
        <p:blipFill rotWithShape="1">
          <a:blip r:embed="rId6">
            <a:alphaModFix/>
          </a:blip>
          <a:srcRect b="0" l="0" r="0" t="0"/>
          <a:stretch/>
        </p:blipFill>
        <p:spPr>
          <a:xfrm>
            <a:off x="8925479" y="5303789"/>
            <a:ext cx="2914329" cy="10519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How does MERN Stack works?</a:t>
            </a:r>
            <a:endParaRPr/>
          </a:p>
        </p:txBody>
      </p:sp>
      <p:pic>
        <p:nvPicPr>
          <p:cNvPr descr="How do MERN stack technologies work together?" id="264" name="Google Shape;264;p13"/>
          <p:cNvPicPr preferRelativeResize="0"/>
          <p:nvPr>
            <p:ph idx="1" type="body"/>
          </p:nvPr>
        </p:nvPicPr>
        <p:blipFill rotWithShape="1">
          <a:blip r:embed="rId3">
            <a:alphaModFix/>
          </a:blip>
          <a:srcRect b="0" l="0" r="0" t="0"/>
          <a:stretch/>
        </p:blipFill>
        <p:spPr>
          <a:xfrm>
            <a:off x="1396575" y="1367426"/>
            <a:ext cx="9510910" cy="52244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Full Form</a:t>
            </a:r>
            <a:endParaRPr/>
          </a:p>
        </p:txBody>
      </p:sp>
      <p:sp>
        <p:nvSpPr>
          <p:cNvPr id="270" name="Google Shape;270;p1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MERN Stack is a compilation of four different technologies that work together to develop dynamic web apps and websites. </a:t>
            </a:r>
            <a:endParaRPr/>
          </a:p>
          <a:p>
            <a:pPr indent="-342900" lvl="0" marL="342900" rtl="0" algn="l">
              <a:spcBef>
                <a:spcPts val="1000"/>
              </a:spcBef>
              <a:spcAft>
                <a:spcPts val="0"/>
              </a:spcAft>
              <a:buSzPts val="1600"/>
              <a:buChar char="►"/>
            </a:pPr>
            <a:r>
              <a:rPr lang="en-US"/>
              <a:t>It is a contraction for four different technologies as mentioned below:</a:t>
            </a:r>
            <a:endParaRPr/>
          </a:p>
          <a:p>
            <a:pPr indent="-342900" lvl="0" marL="342900" rtl="0" algn="l">
              <a:spcBef>
                <a:spcPts val="1000"/>
              </a:spcBef>
              <a:spcAft>
                <a:spcPts val="0"/>
              </a:spcAft>
              <a:buSzPts val="1600"/>
              <a:buChar char="►"/>
            </a:pPr>
            <a:r>
              <a:rPr lang="en-US"/>
              <a:t>M - </a:t>
            </a:r>
            <a:r>
              <a:rPr lang="en-US" u="sng">
                <a:solidFill>
                  <a:schemeClr val="hlink"/>
                </a:solidFill>
                <a:hlinkClick r:id="rId3"/>
              </a:rPr>
              <a:t>MongoDB</a:t>
            </a:r>
            <a:endParaRPr/>
          </a:p>
          <a:p>
            <a:pPr indent="-342900" lvl="0" marL="342900" rtl="0" algn="l">
              <a:spcBef>
                <a:spcPts val="1000"/>
              </a:spcBef>
              <a:spcAft>
                <a:spcPts val="0"/>
              </a:spcAft>
              <a:buSzPts val="1600"/>
              <a:buChar char="►"/>
            </a:pPr>
            <a:r>
              <a:rPr lang="en-US"/>
              <a:t>E - ExpressJS</a:t>
            </a:r>
            <a:endParaRPr/>
          </a:p>
          <a:p>
            <a:pPr indent="-342900" lvl="0" marL="342900" rtl="0" algn="l">
              <a:spcBef>
                <a:spcPts val="1000"/>
              </a:spcBef>
              <a:spcAft>
                <a:spcPts val="0"/>
              </a:spcAft>
              <a:buSzPts val="1600"/>
              <a:buChar char="►"/>
            </a:pPr>
            <a:r>
              <a:rPr lang="en-US"/>
              <a:t>R - </a:t>
            </a:r>
            <a:r>
              <a:rPr lang="en-US" u="sng">
                <a:solidFill>
                  <a:schemeClr val="hlink"/>
                </a:solidFill>
                <a:hlinkClick r:id="rId4"/>
              </a:rPr>
              <a:t>ReactJS</a:t>
            </a:r>
            <a:endParaRPr/>
          </a:p>
          <a:p>
            <a:pPr indent="-342900" lvl="0" marL="342900" rtl="0" algn="l">
              <a:spcBef>
                <a:spcPts val="1000"/>
              </a:spcBef>
              <a:spcAft>
                <a:spcPts val="0"/>
              </a:spcAft>
              <a:buSzPts val="1600"/>
              <a:buChar char="►"/>
            </a:pPr>
            <a:r>
              <a:rPr lang="en-US"/>
              <a:t>N - </a:t>
            </a:r>
            <a:r>
              <a:rPr lang="en-US" u="sng">
                <a:solidFill>
                  <a:schemeClr val="hlink"/>
                </a:solidFill>
                <a:hlinkClick r:id="rId5"/>
              </a:rPr>
              <a:t>NodeJS</a:t>
            </a:r>
            <a:endParaRPr/>
          </a:p>
          <a:p>
            <a:pPr indent="-241300" lvl="0" marL="342900" rtl="0" algn="l">
              <a:spcBef>
                <a:spcPts val="1000"/>
              </a:spcBef>
              <a:spcAft>
                <a:spcPts val="0"/>
              </a:spcAft>
              <a:buSzPts val="1600"/>
              <a:buNone/>
            </a:pPr>
            <a:r>
              <a:t/>
            </a:r>
            <a:endParaRPr/>
          </a:p>
        </p:txBody>
      </p:sp>
      <p:pic>
        <p:nvPicPr>
          <p:cNvPr id="271" name="Google Shape;271;p14"/>
          <p:cNvPicPr preferRelativeResize="0"/>
          <p:nvPr/>
        </p:nvPicPr>
        <p:blipFill rotWithShape="1">
          <a:blip r:embed="rId6">
            <a:alphaModFix/>
          </a:blip>
          <a:srcRect b="0" l="0" r="0" t="0"/>
          <a:stretch/>
        </p:blipFill>
        <p:spPr>
          <a:xfrm>
            <a:off x="3641054" y="3411749"/>
            <a:ext cx="2119666" cy="571316"/>
          </a:xfrm>
          <a:prstGeom prst="rect">
            <a:avLst/>
          </a:prstGeom>
          <a:noFill/>
          <a:ln>
            <a:noFill/>
          </a:ln>
        </p:spPr>
      </p:pic>
      <p:pic>
        <p:nvPicPr>
          <p:cNvPr id="272" name="Google Shape;272;p14"/>
          <p:cNvPicPr preferRelativeResize="0"/>
          <p:nvPr/>
        </p:nvPicPr>
        <p:blipFill rotWithShape="1">
          <a:blip r:embed="rId7">
            <a:alphaModFix/>
          </a:blip>
          <a:srcRect b="0" l="0" r="0" t="0"/>
          <a:stretch/>
        </p:blipFill>
        <p:spPr>
          <a:xfrm>
            <a:off x="7836768" y="5086163"/>
            <a:ext cx="1162236" cy="1162236"/>
          </a:xfrm>
          <a:prstGeom prst="rect">
            <a:avLst/>
          </a:prstGeom>
          <a:noFill/>
          <a:ln>
            <a:noFill/>
          </a:ln>
        </p:spPr>
      </p:pic>
      <p:pic>
        <p:nvPicPr>
          <p:cNvPr id="273" name="Google Shape;273;p14"/>
          <p:cNvPicPr preferRelativeResize="0"/>
          <p:nvPr/>
        </p:nvPicPr>
        <p:blipFill rotWithShape="1">
          <a:blip r:embed="rId8">
            <a:alphaModFix/>
          </a:blip>
          <a:srcRect b="22470" l="0" r="0" t="24723"/>
          <a:stretch/>
        </p:blipFill>
        <p:spPr>
          <a:xfrm>
            <a:off x="4958252" y="4026094"/>
            <a:ext cx="1604935" cy="508520"/>
          </a:xfrm>
          <a:prstGeom prst="rect">
            <a:avLst/>
          </a:prstGeom>
          <a:noFill/>
          <a:ln>
            <a:noFill/>
          </a:ln>
        </p:spPr>
      </p:pic>
      <p:pic>
        <p:nvPicPr>
          <p:cNvPr id="274" name="Google Shape;274;p14"/>
          <p:cNvPicPr preferRelativeResize="0"/>
          <p:nvPr/>
        </p:nvPicPr>
        <p:blipFill rotWithShape="1">
          <a:blip r:embed="rId9">
            <a:alphaModFix/>
          </a:blip>
          <a:srcRect b="0" l="0" r="0" t="0"/>
          <a:stretch/>
        </p:blipFill>
        <p:spPr>
          <a:xfrm>
            <a:off x="6396546" y="4354068"/>
            <a:ext cx="1388918" cy="9126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Why Should You Work With MERN Stack?</a:t>
            </a:r>
            <a:br>
              <a:rPr lang="en-US"/>
            </a:br>
            <a:endParaRPr/>
          </a:p>
        </p:txBody>
      </p:sp>
      <p:sp>
        <p:nvSpPr>
          <p:cNvPr id="280" name="Google Shape;280;p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lang="en-US"/>
              <a:t>There are many good reasons to use the MERN Stack. For example, it allows the creation of a 3-tier architecture that includes frontend, backend, and database using JavaScript and JSON.</a:t>
            </a:r>
            <a:endParaRPr/>
          </a:p>
          <a:p>
            <a:pPr indent="-342900" lvl="0" marL="342900" rtl="0" algn="l">
              <a:spcBef>
                <a:spcPts val="1000"/>
              </a:spcBef>
              <a:spcAft>
                <a:spcPts val="0"/>
              </a:spcAft>
              <a:buSzPct val="80000"/>
              <a:buChar char="►"/>
            </a:pPr>
            <a:r>
              <a:rPr lang="en-US"/>
              <a:t>MongoDB, which is the base of the MERN stack, is designed to store JSON data natively. Everything in it, including CLI and query language, is built using JSON and JS. </a:t>
            </a:r>
            <a:endParaRPr/>
          </a:p>
          <a:p>
            <a:pPr indent="-342900" lvl="0" marL="342900" rtl="0" algn="l">
              <a:spcBef>
                <a:spcPts val="1000"/>
              </a:spcBef>
              <a:spcAft>
                <a:spcPts val="0"/>
              </a:spcAft>
              <a:buSzPct val="80000"/>
              <a:buChar char="►"/>
            </a:pPr>
            <a:r>
              <a:rPr lang="en-US"/>
              <a:t>It comes in a variant called MongoDB Atlas that further eases database management by offering an auto-scaling MongoDB cluster on any cloud provider and with just a few clicks.</a:t>
            </a:r>
            <a:endParaRPr/>
          </a:p>
          <a:p>
            <a:pPr indent="-342900" lvl="0" marL="342900" rtl="0" algn="l">
              <a:spcBef>
                <a:spcPts val="1000"/>
              </a:spcBef>
              <a:spcAft>
                <a:spcPts val="0"/>
              </a:spcAft>
              <a:buSzPct val="80000"/>
              <a:buChar char="►"/>
            </a:pPr>
            <a:r>
              <a:rPr lang="en-US"/>
              <a:t>Express is a server-side framework that wraps HTTP requests and responses and makes mapping URLs to server-side functions easy. This perfectly complements the ReactJS framework, a front-end JS framework for developing interactive UIs in </a:t>
            </a:r>
            <a:r>
              <a:rPr lang="en-US" u="sng">
                <a:solidFill>
                  <a:schemeClr val="hlink"/>
                </a:solidFill>
                <a:hlinkClick r:id="rId3"/>
              </a:rPr>
              <a:t>HTML</a:t>
            </a:r>
            <a:r>
              <a:rPr lang="en-US"/>
              <a:t> while communicating with the server.</a:t>
            </a:r>
            <a:endParaRPr/>
          </a:p>
          <a:p>
            <a:pPr indent="-342900" lvl="0" marL="342900" rtl="0" algn="l">
              <a:spcBef>
                <a:spcPts val="1000"/>
              </a:spcBef>
              <a:spcAft>
                <a:spcPts val="0"/>
              </a:spcAft>
              <a:buSzPct val="80000"/>
              <a:buChar char="►"/>
            </a:pPr>
            <a:r>
              <a:rPr lang="en-US"/>
              <a:t>As the two technologies work with JSON, data flows seamlessly, making it possible to develop fast and debug easily. To make sense of the entire system, you need to understand only one language, i.e., JavaScript and the JSON document structure.</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Dependencies</a:t>
            </a:r>
            <a:endParaRPr/>
          </a:p>
        </p:txBody>
      </p:sp>
      <p:sp>
        <p:nvSpPr>
          <p:cNvPr id="286" name="Google Shape;286;p16"/>
          <p:cNvSpPr txBox="1"/>
          <p:nvPr>
            <p:ph idx="1" type="body"/>
          </p:nvPr>
        </p:nvSpPr>
        <p:spPr>
          <a:xfrm>
            <a:off x="1017814" y="1752473"/>
            <a:ext cx="6172699" cy="419548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600"/>
              <a:buChar char="►"/>
            </a:pPr>
            <a:r>
              <a:rPr lang="en-US"/>
              <a:t>Considering you’ve downloaded and configured all the four aforementioned technologies, </a:t>
            </a:r>
            <a:endParaRPr/>
          </a:p>
          <a:p>
            <a:pPr indent="-342900" lvl="0" marL="342900" rtl="0" algn="l">
              <a:spcBef>
                <a:spcPts val="1000"/>
              </a:spcBef>
              <a:spcAft>
                <a:spcPts val="0"/>
              </a:spcAft>
              <a:buSzPts val="1600"/>
              <a:buChar char="►"/>
            </a:pPr>
            <a:r>
              <a:rPr lang="en-US"/>
              <a:t>you need to know how to create a new project folder to get started with the MERN stack. </a:t>
            </a:r>
            <a:endParaRPr/>
          </a:p>
          <a:p>
            <a:pPr indent="-342900" lvl="0" marL="342900" rtl="0" algn="l">
              <a:spcBef>
                <a:spcPts val="1000"/>
              </a:spcBef>
              <a:spcAft>
                <a:spcPts val="0"/>
              </a:spcAft>
              <a:buSzPts val="1600"/>
              <a:buChar char="►"/>
            </a:pPr>
            <a:r>
              <a:rPr lang="en-US"/>
              <a:t>Next, you need to open the folder on the CMD (or terminal) and enter the following command to initialize a package.json file:</a:t>
            </a:r>
            <a:endParaRPr/>
          </a:p>
          <a:p>
            <a:pPr indent="0" lvl="0" marL="0" rtl="0" algn="l">
              <a:spcBef>
                <a:spcPts val="1000"/>
              </a:spcBef>
              <a:spcAft>
                <a:spcPts val="0"/>
              </a:spcAft>
              <a:buSzPts val="1600"/>
              <a:buNone/>
            </a:pPr>
            <a:r>
              <a:rPr lang="en-US"/>
              <a:t>	</a:t>
            </a:r>
            <a:r>
              <a:rPr lang="en-US">
                <a:solidFill>
                  <a:schemeClr val="accent1"/>
                </a:solidFill>
              </a:rPr>
              <a:t>npm init</a:t>
            </a:r>
            <a:endParaRPr>
              <a:solidFill>
                <a:schemeClr val="accent1"/>
              </a:solidFill>
            </a:endParaRPr>
          </a:p>
          <a:p>
            <a:pPr indent="-342900" lvl="0" marL="342900" rtl="0" algn="l">
              <a:spcBef>
                <a:spcPts val="1000"/>
              </a:spcBef>
              <a:spcAft>
                <a:spcPts val="0"/>
              </a:spcAft>
              <a:buSzPts val="1600"/>
              <a:buChar char="►"/>
            </a:pPr>
            <a:r>
              <a:rPr lang="en-US">
                <a:solidFill>
                  <a:schemeClr val="accent1"/>
                </a:solidFill>
              </a:rPr>
              <a:t>npm install </a:t>
            </a:r>
            <a:r>
              <a:rPr lang="en-US"/>
              <a:t>&lt;&gt; - node package </a:t>
            </a:r>
            <a:endParaRPr/>
          </a:p>
          <a:p>
            <a:pPr indent="0" lvl="0" marL="0" rtl="0" algn="l">
              <a:spcBef>
                <a:spcPts val="1000"/>
              </a:spcBef>
              <a:spcAft>
                <a:spcPts val="0"/>
              </a:spcAft>
              <a:buSzPts val="1600"/>
              <a:buNone/>
            </a:pPr>
            <a:r>
              <a:rPr lang="en-US"/>
              <a:t>	management</a:t>
            </a:r>
            <a:endParaRPr/>
          </a:p>
          <a:p>
            <a:pPr indent="-241300" lvl="0" marL="342900" rtl="0" algn="l">
              <a:spcBef>
                <a:spcPts val="1000"/>
              </a:spcBef>
              <a:spcAft>
                <a:spcPts val="0"/>
              </a:spcAft>
              <a:buSzPts val="1600"/>
              <a:buNone/>
            </a:pPr>
            <a:r>
              <a:t/>
            </a:r>
            <a:endParaRPr/>
          </a:p>
        </p:txBody>
      </p:sp>
      <p:pic>
        <p:nvPicPr>
          <p:cNvPr descr="MERN_Stack_1" id="287" name="Google Shape;287;p16"/>
          <p:cNvPicPr preferRelativeResize="0"/>
          <p:nvPr/>
        </p:nvPicPr>
        <p:blipFill rotWithShape="1">
          <a:blip r:embed="rId3">
            <a:alphaModFix/>
          </a:blip>
          <a:srcRect b="0" l="0" r="0" t="0"/>
          <a:stretch/>
        </p:blipFill>
        <p:spPr>
          <a:xfrm>
            <a:off x="6805749" y="1152983"/>
            <a:ext cx="5148764" cy="52870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txBox="1"/>
          <p:nvPr>
            <p:ph type="title"/>
          </p:nvPr>
        </p:nvSpPr>
        <p:spPr>
          <a:xfrm>
            <a:off x="646111" y="452718"/>
            <a:ext cx="9404723" cy="8274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standard JSON package</a:t>
            </a:r>
            <a:endParaRPr/>
          </a:p>
        </p:txBody>
      </p:sp>
      <p:sp>
        <p:nvSpPr>
          <p:cNvPr id="293" name="Google Shape;293;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descr="MERN_Stack_2" id="294" name="Google Shape;294;p17"/>
          <p:cNvPicPr preferRelativeResize="0"/>
          <p:nvPr/>
        </p:nvPicPr>
        <p:blipFill rotWithShape="1">
          <a:blip r:embed="rId3">
            <a:alphaModFix/>
          </a:blip>
          <a:srcRect b="0" l="0" r="0" t="0"/>
          <a:stretch/>
        </p:blipFill>
        <p:spPr>
          <a:xfrm>
            <a:off x="1834832" y="1582655"/>
            <a:ext cx="8946541" cy="4770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txBox="1"/>
          <p:nvPr>
            <p:ph type="title"/>
          </p:nvPr>
        </p:nvSpPr>
        <p:spPr>
          <a:xfrm>
            <a:off x="646111" y="452718"/>
            <a:ext cx="9404723" cy="89275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Components</a:t>
            </a:r>
            <a:endParaRPr/>
          </a:p>
        </p:txBody>
      </p:sp>
      <p:sp>
        <p:nvSpPr>
          <p:cNvPr id="300" name="Google Shape;300;p1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There are four components of the MERN stack. </a:t>
            </a:r>
            <a:endParaRPr/>
          </a:p>
          <a:p>
            <a:pPr indent="-342900" lvl="0" marL="342900" rtl="0" algn="l">
              <a:spcBef>
                <a:spcPts val="1000"/>
              </a:spcBef>
              <a:spcAft>
                <a:spcPts val="0"/>
              </a:spcAft>
              <a:buSzPts val="1600"/>
              <a:buChar char="►"/>
            </a:pPr>
            <a:r>
              <a:rPr lang="en-US"/>
              <a:t>The first component is </a:t>
            </a:r>
            <a:r>
              <a:rPr lang="en-US" u="sng">
                <a:solidFill>
                  <a:schemeClr val="accent1"/>
                </a:solidFill>
              </a:rPr>
              <a:t>MongoDB</a:t>
            </a:r>
            <a:r>
              <a:rPr lang="en-US"/>
              <a:t>, which is a NoSql database management system. </a:t>
            </a:r>
            <a:endParaRPr/>
          </a:p>
          <a:p>
            <a:pPr indent="-342900" lvl="0" marL="342900" rtl="0" algn="l">
              <a:spcBef>
                <a:spcPts val="1000"/>
              </a:spcBef>
              <a:spcAft>
                <a:spcPts val="0"/>
              </a:spcAft>
              <a:buSzPts val="1600"/>
              <a:buChar char="►"/>
            </a:pPr>
            <a:r>
              <a:rPr lang="en-US"/>
              <a:t>The second MERN stack component is </a:t>
            </a:r>
            <a:r>
              <a:rPr lang="en-US" u="sng">
                <a:solidFill>
                  <a:schemeClr val="accent1"/>
                </a:solidFill>
              </a:rPr>
              <a:t>ExpressJS</a:t>
            </a:r>
            <a:r>
              <a:rPr lang="en-US"/>
              <a:t>. It is a backend web application framework for NodeJS.</a:t>
            </a:r>
            <a:endParaRPr/>
          </a:p>
          <a:p>
            <a:pPr indent="-342900" lvl="0" marL="342900" rtl="0" algn="l">
              <a:spcBef>
                <a:spcPts val="1000"/>
              </a:spcBef>
              <a:spcAft>
                <a:spcPts val="0"/>
              </a:spcAft>
              <a:buSzPts val="1600"/>
              <a:buChar char="►"/>
            </a:pPr>
            <a:r>
              <a:rPr lang="en-US"/>
              <a:t>The third component is </a:t>
            </a:r>
            <a:r>
              <a:rPr lang="en-US" u="sng">
                <a:solidFill>
                  <a:schemeClr val="accent1"/>
                </a:solidFill>
              </a:rPr>
              <a:t>ReactJS</a:t>
            </a:r>
            <a:r>
              <a:rPr lang="en-US"/>
              <a:t>, a JavaScript library for developing UIs based on UI components. </a:t>
            </a:r>
            <a:endParaRPr/>
          </a:p>
          <a:p>
            <a:pPr indent="-342900" lvl="0" marL="342900" rtl="0" algn="l">
              <a:spcBef>
                <a:spcPts val="1000"/>
              </a:spcBef>
              <a:spcAft>
                <a:spcPts val="0"/>
              </a:spcAft>
              <a:buSzPts val="1600"/>
              <a:buChar char="►"/>
            </a:pPr>
            <a:r>
              <a:rPr lang="en-US"/>
              <a:t>The final component of the MERN stack is </a:t>
            </a:r>
            <a:r>
              <a:rPr lang="en-US" u="sng">
                <a:solidFill>
                  <a:schemeClr val="accent1"/>
                </a:solidFill>
              </a:rPr>
              <a:t>NodeJS</a:t>
            </a:r>
            <a:r>
              <a:rPr lang="en-US"/>
              <a:t>. It is a JS runtime environment, i.e., it enables running JavaScript code outside the browser. </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component: MongoDB</a:t>
            </a:r>
            <a:endParaRPr/>
          </a:p>
        </p:txBody>
      </p:sp>
      <p:sp>
        <p:nvSpPr>
          <p:cNvPr id="306" name="Google Shape;306;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u="sng">
                <a:solidFill>
                  <a:schemeClr val="accent1"/>
                </a:solidFill>
              </a:rPr>
              <a:t>MongoDB</a:t>
            </a:r>
            <a:r>
              <a:rPr lang="en-US"/>
              <a:t> is a NoSQL DBMS where data is stored in the form of documents having key-value pairs similar to JSON objects.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MongoDB enables users to create databases / schemas.</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It offers the Mongo shell that provides a JS interface for deleting, querying, and updating the records.</a:t>
            </a:r>
            <a:endParaRPr/>
          </a:p>
        </p:txBody>
      </p:sp>
      <p:pic>
        <p:nvPicPr>
          <p:cNvPr id="307" name="Google Shape;307;p19"/>
          <p:cNvPicPr preferRelativeResize="0"/>
          <p:nvPr/>
        </p:nvPicPr>
        <p:blipFill rotWithShape="1">
          <a:blip r:embed="rId3">
            <a:alphaModFix/>
          </a:blip>
          <a:srcRect b="0" l="0" r="0" t="0"/>
          <a:stretch/>
        </p:blipFill>
        <p:spPr>
          <a:xfrm>
            <a:off x="8781014" y="5714539"/>
            <a:ext cx="2721504" cy="7335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MongoDB Atlas</a:t>
            </a:r>
            <a:endParaRPr/>
          </a:p>
        </p:txBody>
      </p:sp>
      <p:sp>
        <p:nvSpPr>
          <p:cNvPr id="313" name="Google Shape;313;p20"/>
          <p:cNvSpPr txBox="1"/>
          <p:nvPr>
            <p:ph idx="1" type="body"/>
          </p:nvPr>
        </p:nvSpPr>
        <p:spPr>
          <a:xfrm>
            <a:off x="977187" y="1548422"/>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The core of our developer data platform is a multi-cloud database service built for resilience, scale, and the highest levels of data privacy and security. </a:t>
            </a:r>
            <a:endParaRPr/>
          </a:p>
          <a:p>
            <a:pPr indent="-342900" lvl="0" marL="342900" rtl="0" algn="l">
              <a:spcBef>
                <a:spcPts val="1000"/>
              </a:spcBef>
              <a:spcAft>
                <a:spcPts val="0"/>
              </a:spcAft>
              <a:buSzPts val="1600"/>
              <a:buChar char="►"/>
            </a:pPr>
            <a:r>
              <a:rPr lang="en-US"/>
              <a:t>With MongoDB Atlas, your database is a trusted foundation that enables you to work with data the way you want – easily and effortlessly.</a:t>
            </a:r>
            <a:endParaRPr/>
          </a:p>
        </p:txBody>
      </p:sp>
      <p:pic>
        <p:nvPicPr>
          <p:cNvPr descr="MongoDB Atlas: Setting Up &amp; Using Managed MongoDB – BMC Software | Blogs" id="314" name="Google Shape;314;p20"/>
          <p:cNvPicPr preferRelativeResize="0"/>
          <p:nvPr/>
        </p:nvPicPr>
        <p:blipFill rotWithShape="1">
          <a:blip r:embed="rId3">
            <a:alphaModFix/>
          </a:blip>
          <a:srcRect b="0" l="0" r="0" t="0"/>
          <a:stretch/>
        </p:blipFill>
        <p:spPr>
          <a:xfrm>
            <a:off x="3089924" y="3402601"/>
            <a:ext cx="5738765" cy="3305627"/>
          </a:xfrm>
          <a:prstGeom prst="rect">
            <a:avLst/>
          </a:prstGeom>
          <a:noFill/>
          <a:ln>
            <a:noFill/>
          </a:ln>
        </p:spPr>
      </p:pic>
      <p:pic>
        <p:nvPicPr>
          <p:cNvPr descr="MongoDB Atlas IAM | StrongDM" id="315" name="Google Shape;315;p20"/>
          <p:cNvPicPr preferRelativeResize="0"/>
          <p:nvPr/>
        </p:nvPicPr>
        <p:blipFill rotWithShape="1">
          <a:blip r:embed="rId4">
            <a:alphaModFix/>
          </a:blip>
          <a:srcRect b="0" l="0" r="0" t="0"/>
          <a:stretch/>
        </p:blipFill>
        <p:spPr>
          <a:xfrm>
            <a:off x="10203465" y="4708634"/>
            <a:ext cx="1905000" cy="190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component: ExpressJS</a:t>
            </a:r>
            <a:endParaRPr/>
          </a:p>
        </p:txBody>
      </p:sp>
      <p:sp>
        <p:nvSpPr>
          <p:cNvPr id="321" name="Google Shape;321;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u="sng">
                <a:solidFill>
                  <a:schemeClr val="accent1"/>
                </a:solidFill>
              </a:rPr>
              <a:t>ExpressJS</a:t>
            </a:r>
            <a:r>
              <a:rPr lang="en-US"/>
              <a:t> is a NodeJS framework that simplifies writing the backend code.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It saves you from creating multiple Node modules.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For keeping the code precise, ExpressJS offers a range of middleware.</a:t>
            </a:r>
            <a:endParaRPr/>
          </a:p>
        </p:txBody>
      </p:sp>
      <p:pic>
        <p:nvPicPr>
          <p:cNvPr id="322" name="Google Shape;322;p21"/>
          <p:cNvPicPr preferRelativeResize="0"/>
          <p:nvPr/>
        </p:nvPicPr>
        <p:blipFill rotWithShape="1">
          <a:blip r:embed="rId3">
            <a:alphaModFix/>
          </a:blip>
          <a:srcRect b="22470" l="0" r="0" t="24723"/>
          <a:stretch/>
        </p:blipFill>
        <p:spPr>
          <a:xfrm>
            <a:off x="9091748" y="5433593"/>
            <a:ext cx="2571601" cy="8148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component: ReactJS</a:t>
            </a:r>
            <a:endParaRPr/>
          </a:p>
        </p:txBody>
      </p:sp>
      <p:sp>
        <p:nvSpPr>
          <p:cNvPr id="328" name="Google Shape;328;p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u="sng">
                <a:solidFill>
                  <a:schemeClr val="accent1"/>
                </a:solidFill>
              </a:rPr>
              <a:t>ReactJS</a:t>
            </a:r>
            <a:r>
              <a:rPr lang="en-US"/>
              <a:t> is a JS library that allows the development of user interfaces for mobile apps and SPAs (Single Page Applications).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It allows you to code JavaScript and develop UI components.</a:t>
            </a:r>
            <a:endParaRPr/>
          </a:p>
          <a:p>
            <a:pPr indent="0" lvl="0" marL="0" rtl="0" algn="l">
              <a:spcBef>
                <a:spcPts val="1000"/>
              </a:spcBef>
              <a:spcAft>
                <a:spcPts val="0"/>
              </a:spcAft>
              <a:buSzPts val="1600"/>
              <a:buNone/>
            </a:pPr>
            <a:r>
              <a:rPr lang="en-US"/>
              <a:t> </a:t>
            </a:r>
            <a:endParaRPr/>
          </a:p>
          <a:p>
            <a:pPr indent="-342900" lvl="0" marL="342900" rtl="0" algn="l">
              <a:spcBef>
                <a:spcPts val="1000"/>
              </a:spcBef>
              <a:spcAft>
                <a:spcPts val="0"/>
              </a:spcAft>
              <a:buSzPts val="1600"/>
              <a:buChar char="►"/>
            </a:pPr>
            <a:r>
              <a:rPr lang="en-US"/>
              <a:t>The JS library uses virtual DOM for doing everything.</a:t>
            </a:r>
            <a:endParaRPr/>
          </a:p>
        </p:txBody>
      </p:sp>
      <p:pic>
        <p:nvPicPr>
          <p:cNvPr id="329" name="Google Shape;329;p22"/>
          <p:cNvPicPr preferRelativeResize="0"/>
          <p:nvPr/>
        </p:nvPicPr>
        <p:blipFill rotWithShape="1">
          <a:blip r:embed="rId3">
            <a:alphaModFix/>
          </a:blip>
          <a:srcRect b="0" l="0" r="0" t="0"/>
          <a:stretch/>
        </p:blipFill>
        <p:spPr>
          <a:xfrm>
            <a:off x="9596946" y="4960337"/>
            <a:ext cx="2264128" cy="14877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Largest Companies That Use React: At a Glance</a:t>
            </a:r>
            <a:br>
              <a:rPr b="1" lang="en-US"/>
            </a:br>
            <a:endParaRPr/>
          </a:p>
        </p:txBody>
      </p:sp>
      <p:graphicFrame>
        <p:nvGraphicFramePr>
          <p:cNvPr id="335" name="Google Shape;335;p23"/>
          <p:cNvGraphicFramePr/>
          <p:nvPr/>
        </p:nvGraphicFramePr>
        <p:xfrm>
          <a:off x="2637636" y="2050049"/>
          <a:ext cx="3000000" cy="3000000"/>
        </p:xfrm>
        <a:graphic>
          <a:graphicData uri="http://schemas.openxmlformats.org/drawingml/2006/table">
            <a:tbl>
              <a:tblPr>
                <a:noFill/>
                <a:tableStyleId>{C3B458AA-4FA8-4297-9993-70713A8F4C82}</a:tableStyleId>
              </a:tblPr>
              <a:tblGrid>
                <a:gridCol w="1959500"/>
                <a:gridCol w="1959500"/>
                <a:gridCol w="1959500"/>
              </a:tblGrid>
              <a:tr h="646475">
                <a:tc>
                  <a:txBody>
                    <a:bodyPr/>
                    <a:lstStyle/>
                    <a:p>
                      <a:pPr indent="0" lvl="0" marL="0" marR="0" rtl="0" algn="l">
                        <a:spcBef>
                          <a:spcPts val="0"/>
                        </a:spcBef>
                        <a:spcAft>
                          <a:spcPts val="0"/>
                        </a:spcAft>
                        <a:buNone/>
                      </a:pPr>
                      <a:r>
                        <a:rPr lang="en-US" sz="1500" u="none" cap="none" strike="noStrike">
                          <a:solidFill>
                            <a:srgbClr val="1B2733"/>
                          </a:solidFill>
                          <a:latin typeface="Rubik"/>
                          <a:ea typeface="Rubik"/>
                          <a:cs typeface="Rubik"/>
                          <a:sym typeface="Rubik"/>
                        </a:rPr>
                        <a:t>Company</a:t>
                      </a:r>
                      <a:endParaRPr/>
                    </a:p>
                  </a:txBody>
                  <a:tcPr marT="95075" marB="95075" marR="76050" marL="396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u="none" cap="none" strike="noStrike">
                          <a:solidFill>
                            <a:srgbClr val="1B2733"/>
                          </a:solidFill>
                          <a:latin typeface="Rubik"/>
                          <a:ea typeface="Rubik"/>
                          <a:cs typeface="Rubik"/>
                          <a:sym typeface="Rubik"/>
                        </a:rPr>
                        <a:t>Revenue</a:t>
                      </a:r>
                      <a:endParaRPr/>
                    </a:p>
                  </a:txBody>
                  <a:tcPr marT="95075" marB="95075" marR="76050" marL="396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u="none" cap="none" strike="noStrike">
                          <a:solidFill>
                            <a:srgbClr val="1B2733"/>
                          </a:solidFill>
                          <a:latin typeface="Rubik"/>
                          <a:ea typeface="Rubik"/>
                          <a:cs typeface="Rubik"/>
                          <a:sym typeface="Rubik"/>
                        </a:rPr>
                        <a:t>Number of employees</a:t>
                      </a:r>
                      <a:endParaRPr/>
                    </a:p>
                  </a:txBody>
                  <a:tcPr marT="95075" marB="95075" marR="76050" marL="396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u="none" cap="none" strike="noStrike">
                          <a:solidFill>
                            <a:srgbClr val="1B2733"/>
                          </a:solidFill>
                          <a:latin typeface="Rubik"/>
                          <a:ea typeface="Rubik"/>
                          <a:cs typeface="Rubik"/>
                          <a:sym typeface="Rubik"/>
                        </a:rPr>
                        <a:t>Meta</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$85.96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68,177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Netflix</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$29.69 billion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12,135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Uber</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$11.1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24,700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Yahoo!</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$5.16 billion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8,500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Airbnb</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$3.38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5,597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Atlassian</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$2.08 billion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6,433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Dropbox</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$1.91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2,548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The New York Times</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$1.78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4,700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Zendesk</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$1.03 billion (2020)</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4,000+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Asana</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$227 million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1080 (2021)</a:t>
                      </a:r>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bl>
          </a:graphicData>
        </a:graphic>
      </p:graphicFrame>
      <p:pic>
        <p:nvPicPr>
          <p:cNvPr id="336" name="Google Shape;336;p23"/>
          <p:cNvPicPr preferRelativeResize="0"/>
          <p:nvPr/>
        </p:nvPicPr>
        <p:blipFill rotWithShape="1">
          <a:blip r:embed="rId3">
            <a:alphaModFix/>
          </a:blip>
          <a:srcRect b="0" l="0" r="0" t="0"/>
          <a:stretch/>
        </p:blipFill>
        <p:spPr>
          <a:xfrm>
            <a:off x="9596946" y="4960337"/>
            <a:ext cx="2264128" cy="14877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MERN Stack component: NodeJS</a:t>
            </a:r>
            <a:endParaRPr/>
          </a:p>
        </p:txBody>
      </p:sp>
      <p:sp>
        <p:nvSpPr>
          <p:cNvPr id="342" name="Google Shape;342;p2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u="sng">
                <a:solidFill>
                  <a:schemeClr val="accent1"/>
                </a:solidFill>
              </a:rPr>
              <a:t>NodeJS</a:t>
            </a:r>
            <a:r>
              <a:rPr lang="en-US"/>
              <a:t> is an open-source JavaScript runtime environment that allows users to run code on the server. </a:t>
            </a:r>
            <a:endParaRPr/>
          </a:p>
          <a:p>
            <a:pPr indent="0" lvl="0" marL="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It comes with the node package manager or npm, enabling users to select from a wide selection of node modules or packages. </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Being developed on the Chrome JavaScript Engine enables Node to execute code faster.</a:t>
            </a:r>
            <a:endParaRPr/>
          </a:p>
        </p:txBody>
      </p:sp>
      <p:pic>
        <p:nvPicPr>
          <p:cNvPr id="343" name="Google Shape;343;p24"/>
          <p:cNvPicPr preferRelativeResize="0"/>
          <p:nvPr/>
        </p:nvPicPr>
        <p:blipFill rotWithShape="1">
          <a:blip r:embed="rId3">
            <a:alphaModFix/>
          </a:blip>
          <a:srcRect b="0" l="0" r="0" t="0"/>
          <a:stretch/>
        </p:blipFill>
        <p:spPr>
          <a:xfrm>
            <a:off x="10049853" y="4853454"/>
            <a:ext cx="1594615" cy="15946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Popular Companies That Uses nodejs/expressjs: At a Glance</a:t>
            </a:r>
            <a:br>
              <a:rPr b="1" lang="en-US"/>
            </a:br>
            <a:endParaRPr/>
          </a:p>
        </p:txBody>
      </p:sp>
      <p:graphicFrame>
        <p:nvGraphicFramePr>
          <p:cNvPr id="349" name="Google Shape;349;p25"/>
          <p:cNvGraphicFramePr/>
          <p:nvPr/>
        </p:nvGraphicFramePr>
        <p:xfrm>
          <a:off x="3299788" y="2060559"/>
          <a:ext cx="3000000" cy="3000000"/>
        </p:xfrm>
        <a:graphic>
          <a:graphicData uri="http://schemas.openxmlformats.org/drawingml/2006/table">
            <a:tbl>
              <a:tblPr>
                <a:noFill/>
                <a:tableStyleId>{C3B458AA-4FA8-4297-9993-70713A8F4C82}</a:tableStyleId>
              </a:tblPr>
              <a:tblGrid>
                <a:gridCol w="1959500"/>
              </a:tblGrid>
              <a:tr h="64647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Company</a:t>
                      </a:r>
                      <a:endParaRPr/>
                    </a:p>
                  </a:txBody>
                  <a:tcPr marT="95075" marB="95075" marR="76050" marL="3962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Netflix</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Trello</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Paypal</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Linkedln</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Walmart</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Uber</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Nasa</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Mozilla</a:t>
                      </a:r>
                      <a:r>
                        <a:rPr lang="en-US" sz="1500">
                          <a:solidFill>
                            <a:srgbClr val="1B2733"/>
                          </a:solidFill>
                          <a:latin typeface="Rubik"/>
                          <a:ea typeface="Rubik"/>
                          <a:cs typeface="Rubik"/>
                          <a:sym typeface="Rubik"/>
                        </a:rPr>
                        <a:t> Firefox</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Yahoo</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925">
                <a:tc>
                  <a:txBody>
                    <a:bodyPr/>
                    <a:lstStyle/>
                    <a:p>
                      <a:pPr indent="0" lvl="0" marL="0" marR="0" rtl="0" algn="l">
                        <a:spcBef>
                          <a:spcPts val="0"/>
                        </a:spcBef>
                        <a:spcAft>
                          <a:spcPts val="0"/>
                        </a:spcAft>
                        <a:buNone/>
                      </a:pPr>
                      <a:r>
                        <a:rPr lang="en-US" sz="1500">
                          <a:solidFill>
                            <a:srgbClr val="1B2733"/>
                          </a:solidFill>
                          <a:latin typeface="Rubik"/>
                          <a:ea typeface="Rubik"/>
                          <a:cs typeface="Rubik"/>
                          <a:sym typeface="Rubik"/>
                        </a:rPr>
                        <a:t>GoDaddy</a:t>
                      </a:r>
                      <a:endParaRPr sz="1500">
                        <a:solidFill>
                          <a:srgbClr val="1B2733"/>
                        </a:solidFill>
                        <a:latin typeface="Rubik"/>
                        <a:ea typeface="Rubik"/>
                        <a:cs typeface="Rubik"/>
                        <a:sym typeface="Rubik"/>
                      </a:endParaRPr>
                    </a:p>
                  </a:txBody>
                  <a:tcPr marT="63375" marB="63375" marR="63375" marL="63375"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bl>
          </a:graphicData>
        </a:graphic>
      </p:graphicFrame>
      <p:pic>
        <p:nvPicPr>
          <p:cNvPr id="350" name="Google Shape;350;p25"/>
          <p:cNvPicPr preferRelativeResize="0"/>
          <p:nvPr/>
        </p:nvPicPr>
        <p:blipFill rotWithShape="1">
          <a:blip r:embed="rId3">
            <a:alphaModFix/>
          </a:blip>
          <a:srcRect b="0" l="0" r="0" t="0"/>
          <a:stretch/>
        </p:blipFill>
        <p:spPr>
          <a:xfrm>
            <a:off x="9927872" y="5146432"/>
            <a:ext cx="2264128" cy="1487732"/>
          </a:xfrm>
          <a:prstGeom prst="rect">
            <a:avLst/>
          </a:prstGeom>
          <a:noFill/>
          <a:ln>
            <a:noFill/>
          </a:ln>
        </p:spPr>
      </p:pic>
      <p:pic>
        <p:nvPicPr>
          <p:cNvPr descr="Microsoft Apps" id="351" name="Google Shape;351;p25"/>
          <p:cNvPicPr preferRelativeResize="0"/>
          <p:nvPr/>
        </p:nvPicPr>
        <p:blipFill rotWithShape="1">
          <a:blip r:embed="rId4">
            <a:alphaModFix/>
          </a:blip>
          <a:srcRect b="30945" l="0" r="0" t="23711"/>
          <a:stretch/>
        </p:blipFill>
        <p:spPr>
          <a:xfrm>
            <a:off x="7144204" y="2759529"/>
            <a:ext cx="1836511" cy="832757"/>
          </a:xfrm>
          <a:prstGeom prst="rect">
            <a:avLst/>
          </a:prstGeom>
          <a:noFill/>
          <a:ln>
            <a:noFill/>
          </a:ln>
        </p:spPr>
      </p:pic>
      <p:pic>
        <p:nvPicPr>
          <p:cNvPr descr="Latest News on PayPal | Cointelegraph" id="352" name="Google Shape;352;p25"/>
          <p:cNvPicPr preferRelativeResize="0"/>
          <p:nvPr/>
        </p:nvPicPr>
        <p:blipFill rotWithShape="1">
          <a:blip r:embed="rId5">
            <a:alphaModFix/>
          </a:blip>
          <a:srcRect b="0" l="0" r="0" t="0"/>
          <a:stretch/>
        </p:blipFill>
        <p:spPr>
          <a:xfrm>
            <a:off x="5845629" y="3097929"/>
            <a:ext cx="1423760" cy="1423760"/>
          </a:xfrm>
          <a:prstGeom prst="rect">
            <a:avLst/>
          </a:prstGeom>
          <a:noFill/>
          <a:ln>
            <a:noFill/>
          </a:ln>
        </p:spPr>
      </p:pic>
      <p:pic>
        <p:nvPicPr>
          <p:cNvPr descr="LinkedIn buys California-based SaaS learning platform - TALiNT International" id="353" name="Google Shape;353;p25"/>
          <p:cNvPicPr preferRelativeResize="0"/>
          <p:nvPr/>
        </p:nvPicPr>
        <p:blipFill rotWithShape="1">
          <a:blip r:embed="rId6">
            <a:alphaModFix/>
          </a:blip>
          <a:srcRect b="0" l="0" r="0" t="0"/>
          <a:stretch/>
        </p:blipFill>
        <p:spPr>
          <a:xfrm>
            <a:off x="5782817" y="4287969"/>
            <a:ext cx="2722774" cy="1701734"/>
          </a:xfrm>
          <a:prstGeom prst="rect">
            <a:avLst/>
          </a:prstGeom>
          <a:noFill/>
          <a:ln>
            <a:noFill/>
          </a:ln>
        </p:spPr>
      </p:pic>
      <p:pic>
        <p:nvPicPr>
          <p:cNvPr descr="ملف:Uber logo 2018.svg - ويكيبيديا" id="354" name="Google Shape;354;p25"/>
          <p:cNvPicPr preferRelativeResize="0"/>
          <p:nvPr/>
        </p:nvPicPr>
        <p:blipFill rotWithShape="1">
          <a:blip r:embed="rId7">
            <a:alphaModFix/>
          </a:blip>
          <a:srcRect b="0" l="0" r="0" t="0"/>
          <a:stretch/>
        </p:blipFill>
        <p:spPr>
          <a:xfrm>
            <a:off x="8461194" y="4068936"/>
            <a:ext cx="1261473" cy="438066"/>
          </a:xfrm>
          <a:prstGeom prst="rect">
            <a:avLst/>
          </a:prstGeom>
          <a:noFill/>
          <a:ln>
            <a:noFill/>
          </a:ln>
        </p:spPr>
      </p:pic>
      <p:pic>
        <p:nvPicPr>
          <p:cNvPr descr="Symbols of NASA | NASA" id="355" name="Google Shape;355;p25"/>
          <p:cNvPicPr preferRelativeResize="0"/>
          <p:nvPr/>
        </p:nvPicPr>
        <p:blipFill rotWithShape="1">
          <a:blip r:embed="rId8">
            <a:alphaModFix/>
          </a:blip>
          <a:srcRect b="0" l="0" r="0" t="0"/>
          <a:stretch/>
        </p:blipFill>
        <p:spPr>
          <a:xfrm>
            <a:off x="9091930" y="1525620"/>
            <a:ext cx="2931058" cy="1465529"/>
          </a:xfrm>
          <a:prstGeom prst="rect">
            <a:avLst/>
          </a:prstGeom>
          <a:noFill/>
          <a:ln>
            <a:noFill/>
          </a:ln>
        </p:spPr>
      </p:pic>
      <p:pic>
        <p:nvPicPr>
          <p:cNvPr descr="Mozilla Firefox 55 unveiled with support for VR, thousand tabs and faster  search" id="356" name="Google Shape;356;p25"/>
          <p:cNvPicPr preferRelativeResize="0"/>
          <p:nvPr/>
        </p:nvPicPr>
        <p:blipFill rotWithShape="1">
          <a:blip r:embed="rId9">
            <a:alphaModFix/>
          </a:blip>
          <a:srcRect b="6053" l="0" r="0" t="21255"/>
          <a:stretch/>
        </p:blipFill>
        <p:spPr>
          <a:xfrm>
            <a:off x="10192530" y="3582196"/>
            <a:ext cx="1443884" cy="646691"/>
          </a:xfrm>
          <a:prstGeom prst="rect">
            <a:avLst/>
          </a:prstGeom>
          <a:noFill/>
          <a:ln>
            <a:noFill/>
          </a:ln>
        </p:spPr>
      </p:pic>
      <p:pic>
        <p:nvPicPr>
          <p:cNvPr descr="Yahoo! - Simple English Wikipedia, the free encyclopedia" id="357" name="Google Shape;357;p25"/>
          <p:cNvPicPr preferRelativeResize="0"/>
          <p:nvPr/>
        </p:nvPicPr>
        <p:blipFill rotWithShape="1">
          <a:blip r:embed="rId10">
            <a:alphaModFix/>
          </a:blip>
          <a:srcRect b="0" l="0" r="0" t="0"/>
          <a:stretch/>
        </p:blipFill>
        <p:spPr>
          <a:xfrm>
            <a:off x="5891393" y="2072281"/>
            <a:ext cx="1252811" cy="722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MERN Stack Project Environment Setup and Back-End Development</a:t>
            </a:r>
            <a:br>
              <a:rPr b="1" lang="en-US"/>
            </a:br>
            <a:endParaRPr/>
          </a:p>
        </p:txBody>
      </p:sp>
      <p:sp>
        <p:nvSpPr>
          <p:cNvPr id="363" name="Google Shape;363;p26"/>
          <p:cNvSpPr txBox="1"/>
          <p:nvPr>
            <p:ph idx="1" type="body"/>
          </p:nvPr>
        </p:nvSpPr>
        <p:spPr>
          <a:xfrm>
            <a:off x="1103311" y="2052918"/>
            <a:ext cx="10584192" cy="419548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a:t>Download and install nodeJS - </a:t>
            </a:r>
            <a:r>
              <a:rPr lang="en-US" u="sng">
                <a:solidFill>
                  <a:schemeClr val="hlink"/>
                </a:solidFill>
                <a:hlinkClick r:id="rId3"/>
              </a:rPr>
              <a:t>https://nodejs.org/en/</a:t>
            </a:r>
            <a:endParaRPr/>
          </a:p>
          <a:p>
            <a:pPr indent="-285750" lvl="1" marL="742950" rtl="0" algn="l">
              <a:spcBef>
                <a:spcPts val="1000"/>
              </a:spcBef>
              <a:spcAft>
                <a:spcPts val="0"/>
              </a:spcAft>
              <a:buSzPct val="79999"/>
              <a:buChar char="►"/>
            </a:pPr>
            <a:r>
              <a:rPr lang="en-US"/>
              <a:t>Open CLI (cmd) to check the node version:  c:\&gt; node</a:t>
            </a:r>
            <a:endParaRPr/>
          </a:p>
          <a:p>
            <a:pPr indent="-342900" lvl="0" marL="342900" rtl="0" algn="l">
              <a:spcBef>
                <a:spcPts val="1000"/>
              </a:spcBef>
              <a:spcAft>
                <a:spcPts val="0"/>
              </a:spcAft>
              <a:buSzPct val="80000"/>
              <a:buChar char="►"/>
            </a:pPr>
            <a:r>
              <a:rPr lang="en-US"/>
              <a:t>Download and install VSCode - </a:t>
            </a:r>
            <a:r>
              <a:rPr lang="en-US" u="sng">
                <a:solidFill>
                  <a:schemeClr val="hlink"/>
                </a:solidFill>
                <a:hlinkClick r:id="rId4"/>
              </a:rPr>
              <a:t>https://code.visualstudio.com/</a:t>
            </a:r>
            <a:endParaRPr/>
          </a:p>
          <a:p>
            <a:pPr indent="-342900" lvl="0" marL="342900" rtl="0" algn="l">
              <a:spcBef>
                <a:spcPts val="1000"/>
              </a:spcBef>
              <a:spcAft>
                <a:spcPts val="0"/>
              </a:spcAft>
              <a:buSzPct val="80000"/>
              <a:buChar char="►"/>
            </a:pPr>
            <a:r>
              <a:rPr lang="en-US"/>
              <a:t>Open VSCode and create a folder MERN-Project</a:t>
            </a:r>
            <a:endParaRPr/>
          </a:p>
          <a:p>
            <a:pPr indent="-285750" lvl="1" marL="742950" rtl="0" algn="l">
              <a:spcBef>
                <a:spcPts val="1000"/>
              </a:spcBef>
              <a:spcAft>
                <a:spcPts val="0"/>
              </a:spcAft>
              <a:buSzPct val="79999"/>
              <a:buChar char="►"/>
            </a:pPr>
            <a:r>
              <a:rPr lang="en-US"/>
              <a:t>Create a subfolder backend</a:t>
            </a:r>
            <a:endParaRPr/>
          </a:p>
          <a:p>
            <a:pPr indent="-285750" lvl="1" marL="742950" rtl="0" algn="l">
              <a:spcBef>
                <a:spcPts val="1000"/>
              </a:spcBef>
              <a:spcAft>
                <a:spcPts val="0"/>
              </a:spcAft>
              <a:buSzPct val="79999"/>
              <a:buChar char="►"/>
            </a:pPr>
            <a:r>
              <a:rPr lang="en-US"/>
              <a:t>Create a new empty file server.js then save</a:t>
            </a:r>
            <a:endParaRPr/>
          </a:p>
          <a:p>
            <a:pPr indent="-285750" lvl="1" marL="742950" rtl="0" algn="l">
              <a:spcBef>
                <a:spcPts val="1000"/>
              </a:spcBef>
              <a:spcAft>
                <a:spcPts val="0"/>
              </a:spcAft>
              <a:buSzPct val="79999"/>
              <a:buChar char="►"/>
            </a:pPr>
            <a:r>
              <a:rPr lang="en-US"/>
              <a:t>Open the terminal in VSCode and go to server folder: </a:t>
            </a:r>
            <a:r>
              <a:rPr lang="en-US">
                <a:solidFill>
                  <a:schemeClr val="accent1"/>
                </a:solidFill>
              </a:rPr>
              <a:t>cd backend</a:t>
            </a:r>
            <a:endParaRPr>
              <a:solidFill>
                <a:schemeClr val="accent1"/>
              </a:solidFill>
            </a:endParaRPr>
          </a:p>
          <a:p>
            <a:pPr indent="-342900" lvl="0" marL="342900" rtl="0" algn="l">
              <a:spcBef>
                <a:spcPts val="1000"/>
              </a:spcBef>
              <a:spcAft>
                <a:spcPts val="0"/>
              </a:spcAft>
              <a:buSzPct val="80000"/>
              <a:buChar char="►"/>
            </a:pPr>
            <a:r>
              <a:rPr lang="en-US"/>
              <a:t>Run npm (node package management) in the terminal: </a:t>
            </a:r>
            <a:r>
              <a:rPr lang="en-US">
                <a:solidFill>
                  <a:schemeClr val="accent1"/>
                </a:solidFill>
              </a:rPr>
              <a:t>npm init –y </a:t>
            </a:r>
            <a:r>
              <a:rPr lang="en-US"/>
              <a:t>(extract json dependencies)</a:t>
            </a:r>
            <a:endParaRPr/>
          </a:p>
          <a:p>
            <a:pPr indent="-342900" lvl="0" marL="342900" rtl="0" algn="l">
              <a:spcBef>
                <a:spcPts val="1000"/>
              </a:spcBef>
              <a:spcAft>
                <a:spcPts val="0"/>
              </a:spcAft>
              <a:buSzPct val="80000"/>
              <a:buChar char="►"/>
            </a:pPr>
            <a:r>
              <a:rPr lang="en-US"/>
              <a:t>Run </a:t>
            </a:r>
            <a:r>
              <a:rPr lang="en-US">
                <a:solidFill>
                  <a:schemeClr val="accent1"/>
                </a:solidFill>
              </a:rPr>
              <a:t>npm install express</a:t>
            </a:r>
            <a:r>
              <a:rPr lang="en-US"/>
              <a:t> in the terminal</a:t>
            </a:r>
            <a:endParaRPr/>
          </a:p>
          <a:p>
            <a:pPr indent="-342900" lvl="0" marL="342900" rtl="0" algn="l">
              <a:spcBef>
                <a:spcPts val="1000"/>
              </a:spcBef>
              <a:spcAft>
                <a:spcPts val="0"/>
              </a:spcAft>
              <a:buSzPct val="80000"/>
              <a:buChar char="►"/>
            </a:pPr>
            <a:r>
              <a:rPr lang="en-US"/>
              <a:t>Write the code in </a:t>
            </a:r>
            <a:r>
              <a:rPr lang="en-US">
                <a:solidFill>
                  <a:schemeClr val="accent1"/>
                </a:solidFill>
              </a:rPr>
              <a:t>server.js</a:t>
            </a:r>
            <a:r>
              <a:rPr lang="en-US"/>
              <a:t> then save all</a:t>
            </a:r>
            <a:endParaRPr/>
          </a:p>
          <a:p>
            <a:pPr indent="0" lvl="0" marL="0" rtl="0" algn="l">
              <a:spcBef>
                <a:spcPts val="1000"/>
              </a:spcBef>
              <a:spcAft>
                <a:spcPts val="0"/>
              </a:spcAft>
              <a:buSzPct val="80000"/>
              <a:buNone/>
            </a:pPr>
            <a:r>
              <a:t/>
            </a:r>
            <a:endParaRPr/>
          </a:p>
          <a:p>
            <a:pPr indent="-248920" lvl="0" marL="342900" rtl="0" algn="l">
              <a:spcBef>
                <a:spcPts val="1000"/>
              </a:spcBef>
              <a:spcAft>
                <a:spcPts val="0"/>
              </a:spcAft>
              <a:buSzPct val="80000"/>
              <a:buNone/>
            </a:pPr>
            <a:r>
              <a:t/>
            </a:r>
            <a:endParaRPr/>
          </a:p>
          <a:p>
            <a:pPr indent="-248920" lvl="0" marL="342900" rtl="0" algn="l">
              <a:spcBef>
                <a:spcPts val="1000"/>
              </a:spcBef>
              <a:spcAft>
                <a:spcPts val="0"/>
              </a:spcAft>
              <a:buSzPct val="80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Write the code in server.js</a:t>
            </a:r>
            <a:endParaRPr/>
          </a:p>
        </p:txBody>
      </p:sp>
      <p:sp>
        <p:nvSpPr>
          <p:cNvPr id="369" name="Google Shape;369;p27"/>
          <p:cNvSpPr txBox="1"/>
          <p:nvPr>
            <p:ph idx="1" type="body"/>
          </p:nvPr>
        </p:nvSpPr>
        <p:spPr>
          <a:xfrm>
            <a:off x="944285" y="4112466"/>
            <a:ext cx="10584192" cy="1451212"/>
          </a:xfrm>
          <a:prstGeom prst="rect">
            <a:avLst/>
          </a:prstGeom>
          <a:noFill/>
          <a:ln>
            <a:noFill/>
          </a:ln>
        </p:spPr>
        <p:txBody>
          <a:bodyPr anchorCtr="0" anchor="t" bIns="45700" lIns="91425" spcFirstLastPara="1" rIns="91425" wrap="square" tIns="45700">
            <a:normAutofit lnSpcReduction="20000"/>
          </a:bodyPr>
          <a:lstStyle/>
          <a:p>
            <a:pPr indent="-241300" lvl="0" marL="342900" rtl="0" algn="l">
              <a:spcBef>
                <a:spcPts val="0"/>
              </a:spcBef>
              <a:spcAft>
                <a:spcPts val="0"/>
              </a:spcAft>
              <a:buSzPts val="1600"/>
              <a:buNone/>
            </a:pPr>
            <a:r>
              <a:t/>
            </a:r>
            <a:endParaRPr/>
          </a:p>
          <a:p>
            <a:pPr indent="-342900" lvl="0" marL="342900" rtl="0" algn="l">
              <a:spcBef>
                <a:spcPts val="1000"/>
              </a:spcBef>
              <a:spcAft>
                <a:spcPts val="0"/>
              </a:spcAft>
              <a:buSzPts val="1600"/>
              <a:buChar char="►"/>
            </a:pPr>
            <a:r>
              <a:rPr lang="en-US"/>
              <a:t>Run terminal in VSCode: </a:t>
            </a:r>
            <a:r>
              <a:rPr lang="en-US">
                <a:solidFill>
                  <a:schemeClr val="accent1"/>
                </a:solidFill>
              </a:rPr>
              <a:t>node server.js</a:t>
            </a:r>
            <a:endParaRPr>
              <a:solidFill>
                <a:schemeClr val="accent1"/>
              </a:solidFill>
            </a:endParaRPr>
          </a:p>
          <a:p>
            <a:pPr indent="-332740" lvl="0" marL="342900" rtl="0" algn="l">
              <a:spcBef>
                <a:spcPts val="1000"/>
              </a:spcBef>
              <a:spcAft>
                <a:spcPts val="0"/>
              </a:spcAft>
              <a:buClr>
                <a:schemeClr val="accent1"/>
              </a:buClr>
              <a:buSzPts val="1440"/>
              <a:buChar char="►"/>
            </a:pPr>
            <a:r>
              <a:rPr lang="en-US">
                <a:solidFill>
                  <a:schemeClr val="accent1"/>
                </a:solidFill>
              </a:rPr>
              <a:t>Control + C </a:t>
            </a:r>
            <a:r>
              <a:rPr lang="en-US"/>
              <a:t>to </a:t>
            </a:r>
            <a:r>
              <a:rPr lang="en-US"/>
              <a:t>terminate the running web server</a:t>
            </a:r>
            <a:endParaRPr>
              <a:solidFill>
                <a:schemeClr val="accent1"/>
              </a:solidFill>
            </a:endParaRPr>
          </a:p>
          <a:p>
            <a:pPr indent="0" lvl="1" marL="457200" rtl="0" algn="l">
              <a:spcBef>
                <a:spcPts val="1000"/>
              </a:spcBef>
              <a:spcAft>
                <a:spcPts val="0"/>
              </a:spcAft>
              <a:buSzPts val="1440"/>
              <a:buNone/>
            </a:pPr>
            <a:r>
              <a:t/>
            </a:r>
            <a:endParaRPr/>
          </a:p>
        </p:txBody>
      </p:sp>
      <p:pic>
        <p:nvPicPr>
          <p:cNvPr id="370" name="Google Shape;370;p27"/>
          <p:cNvPicPr preferRelativeResize="0"/>
          <p:nvPr/>
        </p:nvPicPr>
        <p:blipFill rotWithShape="1">
          <a:blip r:embed="rId3">
            <a:alphaModFix/>
          </a:blip>
          <a:srcRect b="0" l="0" r="0" t="0"/>
          <a:stretch/>
        </p:blipFill>
        <p:spPr>
          <a:xfrm>
            <a:off x="1750062" y="1329574"/>
            <a:ext cx="4608697" cy="3043479"/>
          </a:xfrm>
          <a:prstGeom prst="rect">
            <a:avLst/>
          </a:prstGeom>
          <a:noFill/>
          <a:ln>
            <a:noFill/>
          </a:ln>
        </p:spPr>
      </p:pic>
      <p:pic>
        <p:nvPicPr>
          <p:cNvPr id="371" name="Google Shape;371;p27"/>
          <p:cNvPicPr preferRelativeResize="0"/>
          <p:nvPr/>
        </p:nvPicPr>
        <p:blipFill rotWithShape="1">
          <a:blip r:embed="rId4">
            <a:alphaModFix/>
          </a:blip>
          <a:srcRect b="0" l="0" r="0" t="0"/>
          <a:stretch/>
        </p:blipFill>
        <p:spPr>
          <a:xfrm>
            <a:off x="1392710" y="5320162"/>
            <a:ext cx="5743575" cy="119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Install nodemon – node utility</a:t>
            </a:r>
            <a:endParaRPr/>
          </a:p>
        </p:txBody>
      </p:sp>
      <p:sp>
        <p:nvSpPr>
          <p:cNvPr id="377" name="Google Shape;377;p28"/>
          <p:cNvSpPr txBox="1"/>
          <p:nvPr>
            <p:ph idx="1" type="body"/>
          </p:nvPr>
        </p:nvSpPr>
        <p:spPr>
          <a:xfrm>
            <a:off x="974104" y="1455912"/>
            <a:ext cx="9799913" cy="529275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a:t>Download and install nodemon from the VSCode Terminal – </a:t>
            </a:r>
            <a:endParaRPr/>
          </a:p>
          <a:p>
            <a:pPr indent="0" lvl="0" marL="0" rtl="0" algn="l">
              <a:spcBef>
                <a:spcPts val="1000"/>
              </a:spcBef>
              <a:spcAft>
                <a:spcPts val="0"/>
              </a:spcAft>
              <a:buSzPct val="80000"/>
              <a:buNone/>
            </a:pPr>
            <a:r>
              <a:rPr lang="en-US">
                <a:solidFill>
                  <a:schemeClr val="accent1"/>
                </a:solidFill>
              </a:rPr>
              <a:t>							npm install –g nodemon</a:t>
            </a:r>
            <a:endParaRPr>
              <a:solidFill>
                <a:schemeClr val="accent1"/>
              </a:solidFill>
            </a:endParaRPr>
          </a:p>
          <a:p>
            <a:pPr indent="-342925" lvl="0" marL="342900" rtl="0" algn="l">
              <a:spcBef>
                <a:spcPts val="1000"/>
              </a:spcBef>
              <a:spcAft>
                <a:spcPts val="0"/>
              </a:spcAft>
              <a:buSzPct val="79999"/>
              <a:buChar char="►"/>
            </a:pPr>
            <a:r>
              <a:rPr lang="en-US" sz="2100"/>
              <a:t>If installation persist (windows). Workaround </a:t>
            </a:r>
            <a:r>
              <a:rPr lang="en-US">
                <a:solidFill>
                  <a:schemeClr val="accent1"/>
                </a:solidFill>
              </a:rPr>
              <a:t>Open PowerShell </a:t>
            </a:r>
            <a:r>
              <a:rPr lang="en-US" sz="2100"/>
              <a:t>as administrator</a:t>
            </a:r>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248920" lvl="0" marL="342900" rtl="0" algn="l">
              <a:spcBef>
                <a:spcPts val="1000"/>
              </a:spcBef>
              <a:spcAft>
                <a:spcPts val="0"/>
              </a:spcAft>
              <a:buSzPct val="80000"/>
              <a:buNone/>
            </a:pPr>
            <a:r>
              <a:t/>
            </a:r>
            <a:endParaRPr>
              <a:solidFill>
                <a:schemeClr val="accent1"/>
              </a:solidFill>
            </a:endParaRPr>
          </a:p>
          <a:p>
            <a:pPr indent="-342925" lvl="0" marL="342900" rtl="0" algn="l">
              <a:spcBef>
                <a:spcPts val="1000"/>
              </a:spcBef>
              <a:spcAft>
                <a:spcPts val="0"/>
              </a:spcAft>
              <a:buSzPct val="79999"/>
              <a:buChar char="►"/>
            </a:pPr>
            <a:r>
              <a:rPr lang="en-US" sz="2100"/>
              <a:t>If installation persist in (Mac). Workaround:</a:t>
            </a:r>
            <a:r>
              <a:rPr lang="en-US">
                <a:solidFill>
                  <a:schemeClr val="accent1"/>
                </a:solidFill>
              </a:rPr>
              <a:t> sudo npm install –g nodemon</a:t>
            </a:r>
            <a:endParaRPr>
              <a:solidFill>
                <a:schemeClr val="accent1"/>
              </a:solidFill>
            </a:endParaRPr>
          </a:p>
        </p:txBody>
      </p:sp>
      <p:pic>
        <p:nvPicPr>
          <p:cNvPr id="378" name="Google Shape;378;p28"/>
          <p:cNvPicPr preferRelativeResize="0"/>
          <p:nvPr/>
        </p:nvPicPr>
        <p:blipFill rotWithShape="1">
          <a:blip r:embed="rId3">
            <a:alphaModFix/>
          </a:blip>
          <a:srcRect b="0" l="0" r="0" t="0"/>
          <a:stretch/>
        </p:blipFill>
        <p:spPr>
          <a:xfrm>
            <a:off x="1628418" y="2763200"/>
            <a:ext cx="8330499" cy="30810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Running nodemon</a:t>
            </a:r>
            <a:endParaRPr/>
          </a:p>
        </p:txBody>
      </p:sp>
      <p:sp>
        <p:nvSpPr>
          <p:cNvPr id="384" name="Google Shape;384;p29"/>
          <p:cNvSpPr txBox="1"/>
          <p:nvPr>
            <p:ph idx="1" type="body"/>
          </p:nvPr>
        </p:nvSpPr>
        <p:spPr>
          <a:xfrm>
            <a:off x="974104" y="1455912"/>
            <a:ext cx="9799913" cy="529275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From the VSCode Terminal run: </a:t>
            </a:r>
            <a:r>
              <a:rPr lang="en-US">
                <a:solidFill>
                  <a:schemeClr val="accent1"/>
                </a:solidFill>
              </a:rPr>
              <a:t>nodemon server.js </a:t>
            </a:r>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342900" lvl="0" marL="342900" rtl="0" algn="l">
              <a:spcBef>
                <a:spcPts val="1000"/>
              </a:spcBef>
              <a:spcAft>
                <a:spcPts val="0"/>
              </a:spcAft>
              <a:buSzPts val="1600"/>
              <a:buChar char="►"/>
            </a:pPr>
            <a:r>
              <a:rPr lang="en-US"/>
              <a:t>Try to change the </a:t>
            </a:r>
            <a:r>
              <a:rPr lang="en-US">
                <a:solidFill>
                  <a:schemeClr val="accent1"/>
                </a:solidFill>
              </a:rPr>
              <a:t>console.log(‘Server is running in PORT 4000’) </a:t>
            </a:r>
            <a:r>
              <a:rPr lang="en-US"/>
              <a:t>then save all</a:t>
            </a:r>
            <a:endParaRPr/>
          </a:p>
          <a:p>
            <a:pPr indent="-342900" lvl="0" marL="342900" rtl="0" algn="l">
              <a:spcBef>
                <a:spcPts val="1000"/>
              </a:spcBef>
              <a:spcAft>
                <a:spcPts val="0"/>
              </a:spcAft>
              <a:buSzPts val="1600"/>
              <a:buChar char="►"/>
            </a:pPr>
            <a:r>
              <a:rPr lang="en-US"/>
              <a:t>Notice the server log from the terminal: real-time updates</a:t>
            </a:r>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241300" lvl="0" marL="342900" rtl="0" algn="l">
              <a:spcBef>
                <a:spcPts val="1000"/>
              </a:spcBef>
              <a:spcAft>
                <a:spcPts val="0"/>
              </a:spcAft>
              <a:buSzPts val="1600"/>
              <a:buNone/>
            </a:pPr>
            <a:r>
              <a:t/>
            </a:r>
            <a:endParaRPr>
              <a:solidFill>
                <a:schemeClr val="accent1"/>
              </a:solidFill>
            </a:endParaRPr>
          </a:p>
          <a:p>
            <a:pPr indent="0" lvl="0" marL="0" rtl="0" algn="l">
              <a:spcBef>
                <a:spcPts val="1000"/>
              </a:spcBef>
              <a:spcAft>
                <a:spcPts val="0"/>
              </a:spcAft>
              <a:buSzPts val="1600"/>
              <a:buNone/>
            </a:pPr>
            <a:r>
              <a:t/>
            </a:r>
            <a:endParaRPr>
              <a:solidFill>
                <a:schemeClr val="accent1"/>
              </a:solidFill>
            </a:endParaRPr>
          </a:p>
        </p:txBody>
      </p:sp>
      <p:pic>
        <p:nvPicPr>
          <p:cNvPr id="385" name="Google Shape;385;p29"/>
          <p:cNvPicPr preferRelativeResize="0"/>
          <p:nvPr/>
        </p:nvPicPr>
        <p:blipFill rotWithShape="1">
          <a:blip r:embed="rId3">
            <a:alphaModFix/>
          </a:blip>
          <a:srcRect b="0" l="0" r="0" t="0"/>
          <a:stretch/>
        </p:blipFill>
        <p:spPr>
          <a:xfrm>
            <a:off x="2205865" y="2262609"/>
            <a:ext cx="5534025" cy="20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Session 1:</a:t>
            </a:r>
            <a:endParaRPr/>
          </a:p>
        </p:txBody>
      </p:sp>
      <p:sp>
        <p:nvSpPr>
          <p:cNvPr id="161" name="Google Shape;161;p3"/>
          <p:cNvSpPr txBox="1"/>
          <p:nvPr>
            <p:ph idx="1" type="body"/>
          </p:nvPr>
        </p:nvSpPr>
        <p:spPr>
          <a:xfrm>
            <a:off x="1104293" y="1662774"/>
            <a:ext cx="8946541" cy="419548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lang="en-US"/>
              <a:t>What is Full Stack Development?</a:t>
            </a:r>
            <a:endParaRPr/>
          </a:p>
          <a:p>
            <a:pPr indent="-342900" lvl="0" marL="342900" rtl="0" algn="l">
              <a:spcBef>
                <a:spcPts val="1000"/>
              </a:spcBef>
              <a:spcAft>
                <a:spcPts val="0"/>
              </a:spcAft>
              <a:buSzPct val="80000"/>
              <a:buChar char="►"/>
            </a:pPr>
            <a:r>
              <a:rPr lang="en-US"/>
              <a:t>Front end / Back end Technology</a:t>
            </a:r>
            <a:endParaRPr/>
          </a:p>
          <a:p>
            <a:pPr indent="-342900" lvl="0" marL="342900" rtl="0" algn="l">
              <a:spcBef>
                <a:spcPts val="1000"/>
              </a:spcBef>
              <a:spcAft>
                <a:spcPts val="0"/>
              </a:spcAft>
              <a:buSzPct val="80000"/>
              <a:buChar char="►"/>
            </a:pPr>
            <a:r>
              <a:rPr lang="en-US"/>
              <a:t>From end / Back end Framework</a:t>
            </a:r>
            <a:endParaRPr/>
          </a:p>
          <a:p>
            <a:pPr indent="-342900" lvl="0" marL="342900" rtl="0" algn="l">
              <a:spcBef>
                <a:spcPts val="1000"/>
              </a:spcBef>
              <a:spcAft>
                <a:spcPts val="0"/>
              </a:spcAft>
              <a:buSzPct val="80000"/>
              <a:buChar char="►"/>
            </a:pPr>
            <a:r>
              <a:rPr lang="en-US"/>
              <a:t>Database Technologies</a:t>
            </a:r>
            <a:endParaRPr/>
          </a:p>
          <a:p>
            <a:pPr indent="-342900" lvl="0" marL="342900" rtl="0" algn="l">
              <a:spcBef>
                <a:spcPts val="1000"/>
              </a:spcBef>
              <a:spcAft>
                <a:spcPts val="0"/>
              </a:spcAft>
              <a:buSzPct val="80000"/>
              <a:buChar char="►"/>
            </a:pPr>
            <a:r>
              <a:rPr lang="en-US"/>
              <a:t>MERN Stack Introduction</a:t>
            </a:r>
            <a:endParaRPr/>
          </a:p>
          <a:p>
            <a:pPr indent="-342900" lvl="0" marL="342900" rtl="0" algn="l">
              <a:spcBef>
                <a:spcPts val="1000"/>
              </a:spcBef>
              <a:spcAft>
                <a:spcPts val="0"/>
              </a:spcAft>
              <a:buSzPct val="80000"/>
              <a:buChar char="►"/>
            </a:pPr>
            <a:r>
              <a:rPr lang="en-US"/>
              <a:t>How does the MERN Stack work?</a:t>
            </a:r>
            <a:endParaRPr/>
          </a:p>
          <a:p>
            <a:pPr indent="-342900" lvl="0" marL="342900" rtl="0" algn="l">
              <a:spcBef>
                <a:spcPts val="1000"/>
              </a:spcBef>
              <a:spcAft>
                <a:spcPts val="0"/>
              </a:spcAft>
              <a:buSzPct val="80000"/>
              <a:buChar char="►"/>
            </a:pPr>
            <a:r>
              <a:rPr lang="en-US"/>
              <a:t>Intro to mongoDB</a:t>
            </a:r>
            <a:endParaRPr/>
          </a:p>
          <a:p>
            <a:pPr indent="-342900" lvl="0" marL="342900" rtl="0" algn="l">
              <a:spcBef>
                <a:spcPts val="1000"/>
              </a:spcBef>
              <a:spcAft>
                <a:spcPts val="0"/>
              </a:spcAft>
              <a:buSzPct val="80000"/>
              <a:buChar char="►"/>
            </a:pPr>
            <a:r>
              <a:rPr lang="en-US"/>
              <a:t>Intro to Node.js</a:t>
            </a:r>
            <a:endParaRPr/>
          </a:p>
          <a:p>
            <a:pPr indent="-342900" lvl="0" marL="342900" rtl="0" algn="l">
              <a:spcBef>
                <a:spcPts val="1000"/>
              </a:spcBef>
              <a:spcAft>
                <a:spcPts val="0"/>
              </a:spcAft>
              <a:buSzPct val="80000"/>
              <a:buChar char="►"/>
            </a:pPr>
            <a:r>
              <a:rPr lang="en-US"/>
              <a:t>Intro to Express JS</a:t>
            </a:r>
            <a:endParaRPr/>
          </a:p>
          <a:p>
            <a:pPr indent="-342900" lvl="0" marL="342900" rtl="0" algn="l">
              <a:spcBef>
                <a:spcPts val="1000"/>
              </a:spcBef>
              <a:spcAft>
                <a:spcPts val="0"/>
              </a:spcAft>
              <a:buSzPct val="80000"/>
              <a:buChar char="►"/>
            </a:pPr>
            <a:r>
              <a:rPr lang="en-US"/>
              <a:t>Intro to React JS</a:t>
            </a:r>
            <a:endParaRPr/>
          </a:p>
          <a:p>
            <a:pPr indent="-342900" lvl="0" marL="342900" rtl="0" algn="l">
              <a:spcBef>
                <a:spcPts val="1000"/>
              </a:spcBef>
              <a:spcAft>
                <a:spcPts val="0"/>
              </a:spcAft>
              <a:buSzPct val="80000"/>
              <a:buChar char="►"/>
            </a:pPr>
            <a:r>
              <a:rPr lang="en-US"/>
              <a:t>MERN Stack Project Environment Setup</a:t>
            </a:r>
            <a:endParaRPr/>
          </a:p>
          <a:p>
            <a:pPr indent="-342900" lvl="0" marL="342900" rtl="0" algn="l">
              <a:spcBef>
                <a:spcPts val="1000"/>
              </a:spcBef>
              <a:spcAft>
                <a:spcPts val="0"/>
              </a:spcAft>
              <a:buSzPct val="80000"/>
              <a:buChar char="►"/>
            </a:pPr>
            <a:r>
              <a:rPr lang="en-US"/>
              <a:t>Starting up MERN Dev using VSCode</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Debug the package.json file</a:t>
            </a:r>
            <a:endParaRPr/>
          </a:p>
        </p:txBody>
      </p:sp>
      <p:sp>
        <p:nvSpPr>
          <p:cNvPr id="391" name="Google Shape;391;p30"/>
          <p:cNvSpPr txBox="1"/>
          <p:nvPr>
            <p:ph idx="1" type="body"/>
          </p:nvPr>
        </p:nvSpPr>
        <p:spPr>
          <a:xfrm>
            <a:off x="5518962" y="1707888"/>
            <a:ext cx="6139638"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Add the parameter</a:t>
            </a:r>
            <a:endParaRPr/>
          </a:p>
          <a:p>
            <a:pPr indent="-342900" lvl="0" marL="342900" rtl="0" algn="l">
              <a:spcBef>
                <a:spcPts val="1000"/>
              </a:spcBef>
              <a:spcAft>
                <a:spcPts val="0"/>
              </a:spcAft>
              <a:buSzPts val="1600"/>
              <a:buChar char="►"/>
            </a:pPr>
            <a:r>
              <a:rPr lang="en-US">
                <a:solidFill>
                  <a:schemeClr val="accent1"/>
                </a:solidFill>
              </a:rPr>
              <a:t>,“dev”: “nodemon server.js” </a:t>
            </a:r>
            <a:r>
              <a:rPr lang="en-US"/>
              <a:t>from the scripts then save all</a:t>
            </a:r>
            <a:endParaRPr/>
          </a:p>
          <a:p>
            <a:pPr indent="-342900" lvl="0" marL="342900" rtl="0" algn="l">
              <a:spcBef>
                <a:spcPts val="1000"/>
              </a:spcBef>
              <a:spcAft>
                <a:spcPts val="0"/>
              </a:spcAft>
              <a:buSzPts val="1600"/>
              <a:buChar char="►"/>
            </a:pPr>
            <a:r>
              <a:rPr lang="en-US"/>
              <a:t>Then run from the vscode terminal:  </a:t>
            </a:r>
            <a:endParaRPr/>
          </a:p>
          <a:p>
            <a:pPr indent="0" lvl="0" marL="0" rtl="0" algn="l">
              <a:spcBef>
                <a:spcPts val="1000"/>
              </a:spcBef>
              <a:spcAft>
                <a:spcPts val="0"/>
              </a:spcAft>
              <a:buSzPts val="1600"/>
              <a:buNone/>
            </a:pPr>
            <a:r>
              <a:rPr lang="en-US"/>
              <a:t>	</a:t>
            </a:r>
            <a:r>
              <a:rPr lang="en-US">
                <a:solidFill>
                  <a:schemeClr val="accent1"/>
                </a:solidFill>
              </a:rPr>
              <a:t>npm run dev</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392" name="Google Shape;392;p30"/>
          <p:cNvPicPr preferRelativeResize="0"/>
          <p:nvPr/>
        </p:nvPicPr>
        <p:blipFill rotWithShape="1">
          <a:blip r:embed="rId3">
            <a:alphaModFix/>
          </a:blip>
          <a:srcRect b="0" l="0" r="0" t="0"/>
          <a:stretch/>
        </p:blipFill>
        <p:spPr>
          <a:xfrm>
            <a:off x="715259" y="1665476"/>
            <a:ext cx="4544689" cy="4533412"/>
          </a:xfrm>
          <a:prstGeom prst="rect">
            <a:avLst/>
          </a:prstGeom>
          <a:noFill/>
          <a:ln>
            <a:noFill/>
          </a:ln>
        </p:spPr>
      </p:pic>
      <p:pic>
        <p:nvPicPr>
          <p:cNvPr id="393" name="Google Shape;393;p30"/>
          <p:cNvPicPr preferRelativeResize="0"/>
          <p:nvPr/>
        </p:nvPicPr>
        <p:blipFill rotWithShape="1">
          <a:blip r:embed="rId4">
            <a:alphaModFix/>
          </a:blip>
          <a:srcRect b="0" l="0" r="0" t="0"/>
          <a:stretch/>
        </p:blipFill>
        <p:spPr>
          <a:xfrm>
            <a:off x="5826815" y="3931938"/>
            <a:ext cx="4991100" cy="226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Century Gothic"/>
              <a:buNone/>
            </a:pPr>
            <a:r>
              <a:rPr lang="en-US" sz="3200"/>
              <a:t>Congratulation! You’ve developed a MERN in back-end. To be continued… 2</a:t>
            </a:r>
            <a:r>
              <a:rPr baseline="30000" lang="en-US" sz="3200"/>
              <a:t>nd</a:t>
            </a:r>
            <a:r>
              <a:rPr lang="en-US" sz="3200"/>
              <a:t> session</a:t>
            </a:r>
            <a:endParaRPr sz="3200"/>
          </a:p>
        </p:txBody>
      </p:sp>
      <p:sp>
        <p:nvSpPr>
          <p:cNvPr id="399" name="Google Shape;399;p3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descr="I built a M.E.R.N codebase in an hour | by Calvin Nguyen | Level Up Coding" id="400" name="Google Shape;400;p31"/>
          <p:cNvPicPr preferRelativeResize="0"/>
          <p:nvPr/>
        </p:nvPicPr>
        <p:blipFill rotWithShape="1">
          <a:blip r:embed="rId3">
            <a:alphaModFix/>
          </a:blip>
          <a:srcRect b="0" l="0" r="0" t="0"/>
          <a:stretch/>
        </p:blipFill>
        <p:spPr>
          <a:xfrm>
            <a:off x="7510853" y="1431235"/>
            <a:ext cx="4582757" cy="5241424"/>
          </a:xfrm>
          <a:prstGeom prst="rect">
            <a:avLst/>
          </a:prstGeom>
          <a:noFill/>
          <a:ln>
            <a:noFill/>
          </a:ln>
        </p:spPr>
      </p:pic>
      <p:pic>
        <p:nvPicPr>
          <p:cNvPr descr="Which Editor to use for MERN Stack Development | by Habeeb Shaheryaar |  Programming With Habeeb | Medium" id="401" name="Google Shape;401;p31"/>
          <p:cNvPicPr preferRelativeResize="0"/>
          <p:nvPr/>
        </p:nvPicPr>
        <p:blipFill rotWithShape="1">
          <a:blip r:embed="rId4">
            <a:alphaModFix/>
          </a:blip>
          <a:srcRect b="0" l="0" r="0" t="0"/>
          <a:stretch/>
        </p:blipFill>
        <p:spPr>
          <a:xfrm>
            <a:off x="839576" y="1853248"/>
            <a:ext cx="6238165" cy="4908946"/>
          </a:xfrm>
          <a:prstGeom prst="rect">
            <a:avLst/>
          </a:prstGeom>
          <a:noFill/>
          <a:ln>
            <a:noFill/>
          </a:ln>
        </p:spPr>
      </p:pic>
      <p:pic>
        <p:nvPicPr>
          <p:cNvPr descr="Visual Studio Code - Wikiversity" id="402" name="Google Shape;402;p31"/>
          <p:cNvPicPr preferRelativeResize="0"/>
          <p:nvPr/>
        </p:nvPicPr>
        <p:blipFill rotWithShape="1">
          <a:blip r:embed="rId5">
            <a:alphaModFix/>
          </a:blip>
          <a:srcRect b="0" l="0" r="0" t="0"/>
          <a:stretch/>
        </p:blipFill>
        <p:spPr>
          <a:xfrm>
            <a:off x="11102097" y="316273"/>
            <a:ext cx="921242" cy="9212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VSCode Extensions</a:t>
            </a:r>
            <a:endParaRPr/>
          </a:p>
        </p:txBody>
      </p:sp>
      <p:sp>
        <p:nvSpPr>
          <p:cNvPr id="408" name="Google Shape;408;p32"/>
          <p:cNvSpPr txBox="1"/>
          <p:nvPr>
            <p:ph idx="1" type="body"/>
          </p:nvPr>
        </p:nvSpPr>
        <p:spPr>
          <a:xfrm>
            <a:off x="2303547" y="1448197"/>
            <a:ext cx="10584192"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Download Extensions from VSCode: </a:t>
            </a:r>
            <a:r>
              <a:rPr i="1" lang="en-US"/>
              <a:t>(optional)</a:t>
            </a:r>
            <a:endParaRPr/>
          </a:p>
          <a:p>
            <a:pPr indent="-285750" lvl="1" marL="742950" rtl="0" algn="l">
              <a:spcBef>
                <a:spcPts val="1000"/>
              </a:spcBef>
              <a:spcAft>
                <a:spcPts val="0"/>
              </a:spcAft>
              <a:buSzPts val="1440"/>
              <a:buChar char="►"/>
            </a:pPr>
            <a:r>
              <a:rPr lang="en-US"/>
              <a:t>Auto Rename Tag</a:t>
            </a:r>
            <a:endParaRPr/>
          </a:p>
          <a:p>
            <a:pPr indent="-285750" lvl="1" marL="742950" rtl="0" algn="l">
              <a:spcBef>
                <a:spcPts val="1000"/>
              </a:spcBef>
              <a:spcAft>
                <a:spcPts val="0"/>
              </a:spcAft>
              <a:buSzPts val="1440"/>
              <a:buChar char="►"/>
            </a:pPr>
            <a:r>
              <a:rPr lang="en-US"/>
              <a:t>Bracket Pair Colorizer</a:t>
            </a:r>
            <a:endParaRPr/>
          </a:p>
          <a:p>
            <a:pPr indent="-285750" lvl="1" marL="742950" rtl="0" algn="l">
              <a:spcBef>
                <a:spcPts val="1000"/>
              </a:spcBef>
              <a:spcAft>
                <a:spcPts val="0"/>
              </a:spcAft>
              <a:buSzPts val="1440"/>
              <a:buChar char="►"/>
            </a:pPr>
            <a:r>
              <a:rPr lang="en-US"/>
              <a:t>ES7 React/Redux/GraphQL/React Native </a:t>
            </a:r>
            <a:endParaRPr/>
          </a:p>
          <a:p>
            <a:pPr indent="0" lvl="1" marL="457200" rtl="0" algn="l">
              <a:spcBef>
                <a:spcPts val="1000"/>
              </a:spcBef>
              <a:spcAft>
                <a:spcPts val="0"/>
              </a:spcAft>
              <a:buSzPts val="1440"/>
              <a:buNone/>
            </a:pPr>
            <a:r>
              <a:rPr lang="en-US"/>
              <a:t>	Snippets</a:t>
            </a:r>
            <a:endParaRPr/>
          </a:p>
          <a:p>
            <a:pPr indent="-285750" lvl="1" marL="742950" rtl="0" algn="l">
              <a:spcBef>
                <a:spcPts val="1000"/>
              </a:spcBef>
              <a:spcAft>
                <a:spcPts val="0"/>
              </a:spcAft>
              <a:buSzPts val="1440"/>
              <a:buChar char="►"/>
            </a:pPr>
            <a:r>
              <a:rPr lang="en-US"/>
              <a:t>Javascript code snippets</a:t>
            </a:r>
            <a:endParaRPr/>
          </a:p>
          <a:p>
            <a:pPr indent="-285750" lvl="1" marL="742950" rtl="0" algn="l">
              <a:spcBef>
                <a:spcPts val="1000"/>
              </a:spcBef>
              <a:spcAft>
                <a:spcPts val="0"/>
              </a:spcAft>
              <a:buSzPts val="1440"/>
              <a:buChar char="►"/>
            </a:pPr>
            <a:r>
              <a:rPr lang="en-US"/>
              <a:t>Material Icon Theme</a:t>
            </a:r>
            <a:endParaRPr/>
          </a:p>
          <a:p>
            <a:pPr indent="-285750" lvl="1" marL="742950" rtl="0" algn="l">
              <a:spcBef>
                <a:spcPts val="1000"/>
              </a:spcBef>
              <a:spcAft>
                <a:spcPts val="0"/>
              </a:spcAft>
              <a:buSzPts val="1440"/>
              <a:buChar char="►"/>
            </a:pPr>
            <a:r>
              <a:rPr lang="en-US"/>
              <a:t>Prettier Code Formatter</a:t>
            </a:r>
            <a:endParaRPr/>
          </a:p>
          <a:p>
            <a:pPr indent="-194309" lvl="1" marL="742950" rtl="0" algn="l">
              <a:spcBef>
                <a:spcPts val="1000"/>
              </a:spcBef>
              <a:spcAft>
                <a:spcPts val="0"/>
              </a:spcAft>
              <a:buSzPts val="1440"/>
              <a:buNone/>
            </a:pPr>
            <a:r>
              <a:t/>
            </a:r>
            <a:endParaRPr/>
          </a:p>
        </p:txBody>
      </p:sp>
      <p:pic>
        <p:nvPicPr>
          <p:cNvPr id="409" name="Google Shape;409;p32"/>
          <p:cNvPicPr preferRelativeResize="0"/>
          <p:nvPr/>
        </p:nvPicPr>
        <p:blipFill rotWithShape="1">
          <a:blip r:embed="rId3">
            <a:alphaModFix/>
          </a:blip>
          <a:srcRect b="0" l="0" r="0" t="0"/>
          <a:stretch/>
        </p:blipFill>
        <p:spPr>
          <a:xfrm>
            <a:off x="8635877" y="2720377"/>
            <a:ext cx="3357863" cy="2031300"/>
          </a:xfrm>
          <a:prstGeom prst="rect">
            <a:avLst/>
          </a:prstGeom>
          <a:noFill/>
          <a:ln>
            <a:noFill/>
          </a:ln>
        </p:spPr>
      </p:pic>
      <p:pic>
        <p:nvPicPr>
          <p:cNvPr id="410" name="Google Shape;410;p32"/>
          <p:cNvPicPr preferRelativeResize="0"/>
          <p:nvPr/>
        </p:nvPicPr>
        <p:blipFill rotWithShape="1">
          <a:blip r:embed="rId4">
            <a:alphaModFix/>
          </a:blip>
          <a:srcRect b="0" l="0" r="0" t="0"/>
          <a:stretch/>
        </p:blipFill>
        <p:spPr>
          <a:xfrm>
            <a:off x="5006009" y="4642252"/>
            <a:ext cx="6431663" cy="1606147"/>
          </a:xfrm>
          <a:prstGeom prst="rect">
            <a:avLst/>
          </a:prstGeom>
          <a:noFill/>
          <a:ln>
            <a:noFill/>
          </a:ln>
        </p:spPr>
      </p:pic>
      <p:pic>
        <p:nvPicPr>
          <p:cNvPr id="411" name="Google Shape;411;p32"/>
          <p:cNvPicPr preferRelativeResize="0"/>
          <p:nvPr/>
        </p:nvPicPr>
        <p:blipFill rotWithShape="1">
          <a:blip r:embed="rId5">
            <a:alphaModFix/>
          </a:blip>
          <a:srcRect b="0" l="0" r="0" t="0"/>
          <a:stretch/>
        </p:blipFill>
        <p:spPr>
          <a:xfrm>
            <a:off x="292462" y="1389331"/>
            <a:ext cx="2084833" cy="4313212"/>
          </a:xfrm>
          <a:prstGeom prst="rect">
            <a:avLst/>
          </a:prstGeom>
          <a:noFill/>
          <a:ln>
            <a:noFill/>
          </a:ln>
        </p:spPr>
      </p:pic>
      <p:pic>
        <p:nvPicPr>
          <p:cNvPr id="412" name="Google Shape;412;p32"/>
          <p:cNvPicPr preferRelativeResize="0"/>
          <p:nvPr/>
        </p:nvPicPr>
        <p:blipFill rotWithShape="1">
          <a:blip r:embed="rId6">
            <a:alphaModFix/>
          </a:blip>
          <a:srcRect b="0" l="0" r="0" t="0"/>
          <a:stretch/>
        </p:blipFill>
        <p:spPr>
          <a:xfrm>
            <a:off x="948773" y="4909929"/>
            <a:ext cx="4275896" cy="18325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Thank You…</a:t>
            </a:r>
            <a:endParaRPr/>
          </a:p>
        </p:txBody>
      </p:sp>
      <p:sp>
        <p:nvSpPr>
          <p:cNvPr id="418" name="Google Shape;418;p3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lang="en-US"/>
              <a:t>Q &amp; A</a:t>
            </a:r>
            <a:endParaRPr/>
          </a:p>
          <a:p>
            <a:pPr indent="-342900" lvl="0" marL="342900" rtl="0" algn="l">
              <a:spcBef>
                <a:spcPts val="1000"/>
              </a:spcBef>
              <a:spcAft>
                <a:spcPts val="0"/>
              </a:spcAft>
              <a:buSzPct val="80000"/>
              <a:buChar char="►"/>
            </a:pPr>
            <a:r>
              <a:rPr lang="en-US"/>
              <a:t>See You in Session 2 (Nov. 29, 2022) </a:t>
            </a:r>
            <a:endParaRPr/>
          </a:p>
          <a:p>
            <a:pPr indent="0" lvl="0" marL="0" rtl="0" algn="l">
              <a:spcBef>
                <a:spcPts val="1000"/>
              </a:spcBef>
              <a:spcAft>
                <a:spcPts val="0"/>
              </a:spcAft>
              <a:buSzPct val="80000"/>
              <a:buNone/>
            </a:pPr>
            <a:r>
              <a:rPr lang="en-US"/>
              <a:t>Outline</a:t>
            </a:r>
            <a:endParaRPr/>
          </a:p>
          <a:p>
            <a:pPr indent="-342900" lvl="0" marL="342900" rtl="0" algn="l">
              <a:spcBef>
                <a:spcPts val="1000"/>
              </a:spcBef>
              <a:spcAft>
                <a:spcPts val="0"/>
              </a:spcAft>
              <a:buSzPct val="80000"/>
              <a:buChar char="►"/>
            </a:pPr>
            <a:r>
              <a:rPr lang="en-US"/>
              <a:t>Developing a REST API using npm </a:t>
            </a:r>
            <a:endParaRPr/>
          </a:p>
          <a:p>
            <a:pPr indent="-342900" lvl="0" marL="342900" rtl="0" algn="l">
              <a:spcBef>
                <a:spcPts val="1000"/>
              </a:spcBef>
              <a:spcAft>
                <a:spcPts val="0"/>
              </a:spcAft>
              <a:buSzPct val="80000"/>
              <a:buChar char="►"/>
            </a:pPr>
            <a:r>
              <a:rPr lang="en-US"/>
              <a:t>Installing Express &amp; nodemon packages using npm</a:t>
            </a:r>
            <a:endParaRPr/>
          </a:p>
          <a:p>
            <a:pPr indent="-342900" lvl="0" marL="342900" rtl="0" algn="l">
              <a:spcBef>
                <a:spcPts val="1000"/>
              </a:spcBef>
              <a:spcAft>
                <a:spcPts val="0"/>
              </a:spcAft>
              <a:buSzPct val="80000"/>
              <a:buChar char="►"/>
            </a:pPr>
            <a:r>
              <a:rPr lang="en-US"/>
              <a:t>Modifying the package JSON</a:t>
            </a:r>
            <a:endParaRPr/>
          </a:p>
          <a:p>
            <a:pPr indent="-342900" lvl="0" marL="342900" rtl="0" algn="l">
              <a:spcBef>
                <a:spcPts val="1000"/>
              </a:spcBef>
              <a:spcAft>
                <a:spcPts val="0"/>
              </a:spcAft>
              <a:buSzPct val="80000"/>
              <a:buChar char="►"/>
            </a:pPr>
            <a:r>
              <a:rPr lang="en-US"/>
              <a:t>Creating an app.js in Express with ROUTES</a:t>
            </a:r>
            <a:endParaRPr/>
          </a:p>
          <a:p>
            <a:pPr indent="-342900" lvl="0" marL="342900" rtl="0" algn="l">
              <a:spcBef>
                <a:spcPts val="1000"/>
              </a:spcBef>
              <a:spcAft>
                <a:spcPts val="0"/>
              </a:spcAft>
              <a:buSzPct val="80000"/>
              <a:buChar char="►"/>
            </a:pPr>
            <a:r>
              <a:rPr lang="en-US"/>
              <a:t>Running the app.js from the terminal</a:t>
            </a:r>
            <a:endParaRPr/>
          </a:p>
          <a:p>
            <a:pPr indent="-342900" lvl="0" marL="342900" rtl="0" algn="l">
              <a:spcBef>
                <a:spcPts val="1000"/>
              </a:spcBef>
              <a:spcAft>
                <a:spcPts val="0"/>
              </a:spcAft>
              <a:buSzPct val="80000"/>
              <a:buChar char="►"/>
            </a:pPr>
            <a:r>
              <a:rPr lang="en-US"/>
              <a:t>Explaining further in ROUTES</a:t>
            </a:r>
            <a:endParaRPr/>
          </a:p>
          <a:p>
            <a:pPr indent="-342900" lvl="0" marL="342900" rtl="0" algn="l">
              <a:spcBef>
                <a:spcPts val="1000"/>
              </a:spcBef>
              <a:spcAft>
                <a:spcPts val="0"/>
              </a:spcAft>
              <a:buSzPct val="80000"/>
              <a:buChar char="►"/>
            </a:pPr>
            <a:r>
              <a:rPr lang="en-US"/>
              <a:t>Adding middleware in Express</a:t>
            </a:r>
            <a:endParaRPr/>
          </a:p>
          <a:p>
            <a:pPr indent="-342900" lvl="0" marL="342900" rtl="0" algn="l">
              <a:spcBef>
                <a:spcPts val="1000"/>
              </a:spcBef>
              <a:spcAft>
                <a:spcPts val="0"/>
              </a:spcAft>
              <a:buSzPct val="80000"/>
              <a:buChar char="►"/>
            </a:pPr>
            <a:r>
              <a:rPr lang="en-US"/>
              <a:t>Connect to database using mongoDB / Cloud (mongoDB Atlas)</a:t>
            </a:r>
            <a:endParaRPr/>
          </a:p>
          <a:p>
            <a:pPr indent="-342900" lvl="0" marL="342900" rtl="0" algn="l">
              <a:spcBef>
                <a:spcPts val="1000"/>
              </a:spcBef>
              <a:spcAft>
                <a:spcPts val="0"/>
              </a:spcAft>
              <a:buSzPct val="80000"/>
              <a:buChar char="►"/>
            </a:pPr>
            <a:r>
              <a:rPr lang="en-US"/>
              <a:t>Implementing CRUD Operations</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References:</a:t>
            </a:r>
            <a:endParaRPr/>
          </a:p>
        </p:txBody>
      </p:sp>
      <p:sp>
        <p:nvSpPr>
          <p:cNvPr id="424" name="Google Shape;424;p3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u="sng">
                <a:solidFill>
                  <a:schemeClr val="hlink"/>
                </a:solidFill>
                <a:hlinkClick r:id="rId3"/>
              </a:rPr>
              <a:t>https://www.w3schools.com/whatis/whatis_fullstack.asp</a:t>
            </a:r>
            <a:endParaRPr/>
          </a:p>
          <a:p>
            <a:pPr indent="-342900" lvl="0" marL="342900" rtl="0" algn="l">
              <a:spcBef>
                <a:spcPts val="1000"/>
              </a:spcBef>
              <a:spcAft>
                <a:spcPts val="0"/>
              </a:spcAft>
              <a:buSzPts val="1600"/>
              <a:buChar char="►"/>
            </a:pPr>
            <a:r>
              <a:rPr lang="en-US" u="sng">
                <a:solidFill>
                  <a:schemeClr val="hlink"/>
                </a:solidFill>
                <a:hlinkClick r:id="rId4"/>
              </a:rPr>
              <a:t>https://www.mongodb.com/</a:t>
            </a:r>
            <a:endParaRPr/>
          </a:p>
          <a:p>
            <a:pPr indent="-342900" lvl="0" marL="342900" rtl="0" algn="l">
              <a:spcBef>
                <a:spcPts val="1000"/>
              </a:spcBef>
              <a:spcAft>
                <a:spcPts val="0"/>
              </a:spcAft>
              <a:buSzPts val="1600"/>
              <a:buChar char="►"/>
            </a:pPr>
            <a:r>
              <a:rPr lang="en-US" u="sng">
                <a:solidFill>
                  <a:schemeClr val="hlink"/>
                </a:solidFill>
                <a:hlinkClick r:id="rId5"/>
              </a:rPr>
              <a:t>https://reactjs.org/tutorial/tutorial.html</a:t>
            </a:r>
            <a:endParaRPr/>
          </a:p>
          <a:p>
            <a:pPr indent="-342900" lvl="0" marL="342900" rtl="0" algn="l">
              <a:spcBef>
                <a:spcPts val="1000"/>
              </a:spcBef>
              <a:spcAft>
                <a:spcPts val="0"/>
              </a:spcAft>
              <a:buSzPts val="1600"/>
              <a:buChar char="►"/>
            </a:pPr>
            <a:r>
              <a:rPr lang="en-US" u="sng">
                <a:solidFill>
                  <a:schemeClr val="hlink"/>
                </a:solidFill>
                <a:hlinkClick r:id="rId6"/>
              </a:rPr>
              <a:t>https://nodejs.org/en/</a:t>
            </a:r>
            <a:endParaRPr/>
          </a:p>
          <a:p>
            <a:pPr indent="-342900" lvl="0" marL="342900" rtl="0" algn="l">
              <a:spcBef>
                <a:spcPts val="1000"/>
              </a:spcBef>
              <a:spcAft>
                <a:spcPts val="0"/>
              </a:spcAft>
              <a:buSzPts val="1600"/>
              <a:buChar char="►"/>
            </a:pPr>
            <a:r>
              <a:rPr lang="en-US" u="sng">
                <a:solidFill>
                  <a:schemeClr val="hlink"/>
                </a:solidFill>
                <a:hlinkClick r:id="rId7"/>
              </a:rPr>
              <a:t>https://expressjs.com/</a:t>
            </a:r>
            <a:endParaRPr/>
          </a:p>
          <a:p>
            <a:pPr indent="-342900" lvl="0" marL="342900" rtl="0" algn="l">
              <a:spcBef>
                <a:spcPts val="1000"/>
              </a:spcBef>
              <a:spcAft>
                <a:spcPts val="0"/>
              </a:spcAft>
              <a:buSzPts val="1600"/>
              <a:buChar char="►"/>
            </a:pPr>
            <a:r>
              <a:rPr lang="en-US" u="sng">
                <a:solidFill>
                  <a:schemeClr val="hlink"/>
                </a:solidFill>
                <a:hlinkClick r:id="rId8"/>
              </a:rPr>
              <a:t>https://code.visualstudio.com/</a:t>
            </a:r>
            <a:endParaRPr/>
          </a:p>
          <a:p>
            <a:pPr indent="0" lvl="0" marL="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What is a Full Stack Development?</a:t>
            </a:r>
            <a:endParaRPr/>
          </a:p>
        </p:txBody>
      </p:sp>
      <p:sp>
        <p:nvSpPr>
          <p:cNvPr id="167" name="Google Shape;167;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Full stack development:</a:t>
            </a:r>
            <a:r>
              <a:rPr lang="en-US"/>
              <a:t> It refers to the development of both </a:t>
            </a:r>
            <a:r>
              <a:rPr b="1" lang="en-US"/>
              <a:t>front end</a:t>
            </a:r>
            <a:r>
              <a:rPr lang="en-US"/>
              <a:t>(client side) and </a:t>
            </a:r>
            <a:r>
              <a:rPr b="1" lang="en-US"/>
              <a:t>back end</a:t>
            </a:r>
            <a:r>
              <a:rPr lang="en-US"/>
              <a:t>(server side) portions of web application.</a:t>
            </a:r>
            <a:endParaRPr/>
          </a:p>
          <a:p>
            <a:pPr indent="-342900" lvl="0" marL="342900" rtl="0" algn="l">
              <a:spcBef>
                <a:spcPts val="1000"/>
              </a:spcBef>
              <a:spcAft>
                <a:spcPts val="0"/>
              </a:spcAft>
              <a:buSzPts val="1600"/>
              <a:buChar char="►"/>
            </a:pPr>
            <a:r>
              <a:rPr b="1" lang="en-US"/>
              <a:t>Full stack web Developers:</a:t>
            </a:r>
            <a:r>
              <a:rPr lang="en-US"/>
              <a:t> Full stack web developers have the ability to design complete web applications and websites. They work on the frontend, backend, database and debugging of web applications or websites.</a:t>
            </a:r>
            <a:endParaRPr/>
          </a:p>
        </p:txBody>
      </p:sp>
      <p:pic>
        <p:nvPicPr>
          <p:cNvPr id="168" name="Google Shape;168;p4"/>
          <p:cNvPicPr preferRelativeResize="0"/>
          <p:nvPr/>
        </p:nvPicPr>
        <p:blipFill rotWithShape="1">
          <a:blip r:embed="rId3">
            <a:alphaModFix/>
          </a:blip>
          <a:srcRect b="0" l="0" r="0" t="0"/>
          <a:stretch/>
        </p:blipFill>
        <p:spPr>
          <a:xfrm>
            <a:off x="7766299" y="4351267"/>
            <a:ext cx="3596645" cy="18971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Front End Technology</a:t>
            </a:r>
            <a:endParaRPr/>
          </a:p>
        </p:txBody>
      </p:sp>
      <p:sp>
        <p:nvSpPr>
          <p:cNvPr id="174" name="Google Shape;174;p5"/>
          <p:cNvSpPr txBox="1"/>
          <p:nvPr>
            <p:ph idx="1" type="body"/>
          </p:nvPr>
        </p:nvSpPr>
        <p:spPr>
          <a:xfrm>
            <a:off x="1104293" y="1699350"/>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Front end: It</a:t>
            </a:r>
            <a:r>
              <a:rPr lang="en-US"/>
              <a:t> is the visible part of website or web application which is responsible for user experience. The user directly interacts with the front end portion of the web application or website.</a:t>
            </a:r>
            <a:endParaRPr/>
          </a:p>
          <a:p>
            <a:pPr indent="-342900" lvl="0" marL="342900" rtl="0" algn="l">
              <a:spcBef>
                <a:spcPts val="1000"/>
              </a:spcBef>
              <a:spcAft>
                <a:spcPts val="0"/>
              </a:spcAft>
              <a:buSzPts val="1600"/>
              <a:buChar char="►"/>
            </a:pPr>
            <a:r>
              <a:rPr b="1" lang="en-US"/>
              <a:t>Front end Languages: The</a:t>
            </a:r>
            <a:r>
              <a:rPr lang="en-US"/>
              <a:t> front end portion is built by using some languages which are discussed below:</a:t>
            </a:r>
            <a:endParaRPr/>
          </a:p>
          <a:p>
            <a:pPr indent="-285750" lvl="1" marL="742950" rtl="0" algn="l">
              <a:spcBef>
                <a:spcPts val="1000"/>
              </a:spcBef>
              <a:spcAft>
                <a:spcPts val="0"/>
              </a:spcAft>
              <a:buSzPts val="1440"/>
              <a:buChar char="►"/>
            </a:pPr>
            <a:r>
              <a:rPr b="1" lang="en-US" u="sng">
                <a:solidFill>
                  <a:schemeClr val="hlink"/>
                </a:solidFill>
                <a:hlinkClick r:id="rId3"/>
              </a:rPr>
              <a:t>HTML:</a:t>
            </a:r>
            <a:r>
              <a:rPr lang="en-US"/>
              <a:t> HTML stands for Hyper Text Markup Language</a:t>
            </a:r>
            <a:endParaRPr/>
          </a:p>
          <a:p>
            <a:pPr indent="-285750" lvl="1" marL="742950" rtl="0" algn="l">
              <a:spcBef>
                <a:spcPts val="1000"/>
              </a:spcBef>
              <a:spcAft>
                <a:spcPts val="0"/>
              </a:spcAft>
              <a:buSzPts val="1440"/>
              <a:buChar char="►"/>
            </a:pPr>
            <a:r>
              <a:rPr b="1" lang="en-US" u="sng">
                <a:solidFill>
                  <a:schemeClr val="hlink"/>
                </a:solidFill>
                <a:hlinkClick r:id="rId4"/>
              </a:rPr>
              <a:t>CSS:</a:t>
            </a:r>
            <a:r>
              <a:rPr lang="en-US"/>
              <a:t> Cascading Style Sheets, fondly referred to as CSS, is a simply designed language intended to simplify the process of making web pages presentable. </a:t>
            </a:r>
            <a:endParaRPr/>
          </a:p>
          <a:p>
            <a:pPr indent="-285750" lvl="1" marL="742950" rtl="0" algn="l">
              <a:spcBef>
                <a:spcPts val="1000"/>
              </a:spcBef>
              <a:spcAft>
                <a:spcPts val="0"/>
              </a:spcAft>
              <a:buSzPts val="1440"/>
              <a:buChar char="►"/>
            </a:pPr>
            <a:r>
              <a:rPr b="1" lang="en-US" u="sng">
                <a:solidFill>
                  <a:schemeClr val="hlink"/>
                </a:solidFill>
                <a:hlinkClick r:id="rId5"/>
              </a:rPr>
              <a:t>JavaScript:</a:t>
            </a:r>
            <a:r>
              <a:rPr lang="en-US"/>
              <a:t> JavaScript is a famous scripting language used to create the magic on the sites to make the site interactive for the user</a:t>
            </a:r>
            <a:endParaRPr/>
          </a:p>
          <a:p>
            <a:pPr indent="-241300" lvl="0" marL="342900" rtl="0" algn="l">
              <a:spcBef>
                <a:spcPts val="1000"/>
              </a:spcBef>
              <a:spcAft>
                <a:spcPts val="0"/>
              </a:spcAft>
              <a:buSzPts val="1600"/>
              <a:buNone/>
            </a:pPr>
            <a:r>
              <a:t/>
            </a:r>
            <a:endParaRPr/>
          </a:p>
        </p:txBody>
      </p:sp>
      <p:pic>
        <p:nvPicPr>
          <p:cNvPr id="175" name="Google Shape;175;p5"/>
          <p:cNvPicPr preferRelativeResize="0"/>
          <p:nvPr/>
        </p:nvPicPr>
        <p:blipFill rotWithShape="1">
          <a:blip r:embed="rId6">
            <a:alphaModFix/>
          </a:blip>
          <a:srcRect b="0" l="0" r="0" t="0"/>
          <a:stretch/>
        </p:blipFill>
        <p:spPr>
          <a:xfrm>
            <a:off x="9749028" y="2244535"/>
            <a:ext cx="2213834" cy="1710690"/>
          </a:xfrm>
          <a:prstGeom prst="rect">
            <a:avLst/>
          </a:prstGeom>
          <a:noFill/>
          <a:ln>
            <a:noFill/>
          </a:ln>
        </p:spPr>
      </p:pic>
      <p:pic>
        <p:nvPicPr>
          <p:cNvPr id="176" name="Google Shape;176;p5"/>
          <p:cNvPicPr preferRelativeResize="0"/>
          <p:nvPr/>
        </p:nvPicPr>
        <p:blipFill rotWithShape="1">
          <a:blip r:embed="rId7">
            <a:alphaModFix/>
          </a:blip>
          <a:srcRect b="0" l="0" r="0" t="0"/>
          <a:stretch/>
        </p:blipFill>
        <p:spPr>
          <a:xfrm>
            <a:off x="10098898" y="3955225"/>
            <a:ext cx="1514094" cy="1514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Front End frameworks and Libraries</a:t>
            </a:r>
            <a:endParaRPr/>
          </a:p>
        </p:txBody>
      </p:sp>
      <p:sp>
        <p:nvSpPr>
          <p:cNvPr id="182" name="Google Shape;182;p6"/>
          <p:cNvSpPr txBox="1"/>
          <p:nvPr>
            <p:ph idx="1" type="body"/>
          </p:nvPr>
        </p:nvSpPr>
        <p:spPr>
          <a:xfrm>
            <a:off x="1103312" y="1536192"/>
            <a:ext cx="8946541" cy="471220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u="sng">
                <a:solidFill>
                  <a:schemeClr val="hlink"/>
                </a:solidFill>
                <a:hlinkClick r:id="rId3"/>
              </a:rPr>
              <a:t>AngularJS</a:t>
            </a:r>
            <a:r>
              <a:rPr b="1" lang="en-US"/>
              <a:t>:</a:t>
            </a:r>
            <a:r>
              <a:rPr lang="en-US"/>
              <a:t> AngularJs is a JavaScript open source front-end framework that is mainly used to develop single page web applications(SPAs</a:t>
            </a:r>
            <a:endParaRPr/>
          </a:p>
          <a:p>
            <a:pPr indent="-342900" lvl="0" marL="342900" rtl="0" algn="l">
              <a:spcBef>
                <a:spcPts val="1000"/>
              </a:spcBef>
              <a:spcAft>
                <a:spcPts val="0"/>
              </a:spcAft>
              <a:buSzPct val="80000"/>
              <a:buChar char="►"/>
            </a:pPr>
            <a:r>
              <a:rPr lang="en-US" u="sng">
                <a:solidFill>
                  <a:schemeClr val="hlink"/>
                </a:solidFill>
                <a:hlinkClick r:id="rId4"/>
              </a:rPr>
              <a:t>React.js</a:t>
            </a:r>
            <a:r>
              <a:rPr b="1" lang="en-US"/>
              <a:t>:</a:t>
            </a:r>
            <a:r>
              <a:rPr lang="en-US"/>
              <a:t> React is a declarative, efficient, and flexible JavaScript library for building user interfaces. </a:t>
            </a:r>
            <a:endParaRPr/>
          </a:p>
          <a:p>
            <a:pPr indent="-342900" lvl="0" marL="342900" rtl="0" algn="l">
              <a:spcBef>
                <a:spcPts val="1000"/>
              </a:spcBef>
              <a:spcAft>
                <a:spcPts val="0"/>
              </a:spcAft>
              <a:buSzPct val="80000"/>
              <a:buChar char="►"/>
            </a:pPr>
            <a:r>
              <a:rPr lang="en-US" u="sng">
                <a:solidFill>
                  <a:schemeClr val="hlink"/>
                </a:solidFill>
                <a:hlinkClick r:id="rId5"/>
              </a:rPr>
              <a:t>Bootstrap</a:t>
            </a:r>
            <a:r>
              <a:rPr b="1" lang="en-US"/>
              <a:t>:</a:t>
            </a:r>
            <a:r>
              <a:rPr lang="en-US"/>
              <a:t> Bootstrap is a free and open-source tool collection for creating responsive websites and web applications. It is the most popular HTML, CSS, and JavaScript framework for developing responsive, mobile-first web sites.</a:t>
            </a:r>
            <a:endParaRPr/>
          </a:p>
          <a:p>
            <a:pPr indent="-342900" lvl="0" marL="342900" rtl="0" algn="l">
              <a:spcBef>
                <a:spcPts val="1000"/>
              </a:spcBef>
              <a:spcAft>
                <a:spcPts val="0"/>
              </a:spcAft>
              <a:buSzPct val="80000"/>
              <a:buChar char="►"/>
            </a:pPr>
            <a:r>
              <a:rPr lang="en-US" u="sng">
                <a:solidFill>
                  <a:schemeClr val="hlink"/>
                </a:solidFill>
                <a:hlinkClick r:id="rId6"/>
              </a:rPr>
              <a:t>jQuery</a:t>
            </a:r>
            <a:r>
              <a:rPr b="1" lang="en-US"/>
              <a:t>:</a:t>
            </a:r>
            <a:r>
              <a:rPr lang="en-US"/>
              <a:t> jQuery is an open source JavaScript library that simplifies the interactions between an HTML/CSS document, or more precisely the Document Object Model (DOM), and JavaScript. </a:t>
            </a:r>
            <a:endParaRPr/>
          </a:p>
          <a:p>
            <a:pPr indent="-342900" lvl="0" marL="342900" rtl="0" algn="l">
              <a:spcBef>
                <a:spcPts val="1000"/>
              </a:spcBef>
              <a:spcAft>
                <a:spcPts val="0"/>
              </a:spcAft>
              <a:buSzPct val="80000"/>
              <a:buChar char="►"/>
            </a:pPr>
            <a:r>
              <a:rPr b="1" lang="en-US"/>
              <a:t>SASS (Syntactically Awesome Style Sheets)</a:t>
            </a:r>
            <a:r>
              <a:rPr lang="en-US"/>
              <a:t> It is the most reliable, mature and robust CSS extension language. </a:t>
            </a:r>
            <a:endParaRPr/>
          </a:p>
          <a:p>
            <a:pPr indent="-342900" lvl="0" marL="342900" rtl="0" algn="l">
              <a:spcBef>
                <a:spcPts val="1000"/>
              </a:spcBef>
              <a:spcAft>
                <a:spcPts val="0"/>
              </a:spcAft>
              <a:buSzPct val="80000"/>
              <a:buChar char="►"/>
            </a:pPr>
            <a:r>
              <a:rPr lang="en-US"/>
              <a:t>Some other libraries and frameworks are: Semantic-UI, Foundation, Materialize, Backbone.js, Express.js, Ember.js etc.</a:t>
            </a:r>
            <a:endParaRPr/>
          </a:p>
          <a:p>
            <a:pPr indent="-248920" lvl="0" marL="342900" rtl="0" algn="l">
              <a:spcBef>
                <a:spcPts val="1000"/>
              </a:spcBef>
              <a:spcAft>
                <a:spcPts val="0"/>
              </a:spcAft>
              <a:buSzPct val="80000"/>
              <a:buNone/>
            </a:pPr>
            <a:r>
              <a:t/>
            </a:r>
            <a:endParaRPr/>
          </a:p>
        </p:txBody>
      </p:sp>
      <p:pic>
        <p:nvPicPr>
          <p:cNvPr id="183" name="Google Shape;183;p6"/>
          <p:cNvPicPr preferRelativeResize="0"/>
          <p:nvPr/>
        </p:nvPicPr>
        <p:blipFill rotWithShape="1">
          <a:blip r:embed="rId7">
            <a:alphaModFix/>
          </a:blip>
          <a:srcRect b="0" l="0" r="0" t="0"/>
          <a:stretch/>
        </p:blipFill>
        <p:spPr>
          <a:xfrm>
            <a:off x="10619920" y="1183369"/>
            <a:ext cx="1347216" cy="1347216"/>
          </a:xfrm>
          <a:prstGeom prst="rect">
            <a:avLst/>
          </a:prstGeom>
          <a:noFill/>
          <a:ln>
            <a:noFill/>
          </a:ln>
        </p:spPr>
      </p:pic>
      <p:pic>
        <p:nvPicPr>
          <p:cNvPr id="184" name="Google Shape;184;p6"/>
          <p:cNvPicPr preferRelativeResize="0"/>
          <p:nvPr/>
        </p:nvPicPr>
        <p:blipFill rotWithShape="1">
          <a:blip r:embed="rId8">
            <a:alphaModFix/>
          </a:blip>
          <a:srcRect b="0" l="0" r="0" t="0"/>
          <a:stretch/>
        </p:blipFill>
        <p:spPr>
          <a:xfrm>
            <a:off x="9414065" y="2530585"/>
            <a:ext cx="2409748" cy="1583417"/>
          </a:xfrm>
          <a:prstGeom prst="rect">
            <a:avLst/>
          </a:prstGeom>
          <a:noFill/>
          <a:ln>
            <a:noFill/>
          </a:ln>
        </p:spPr>
      </p:pic>
      <p:pic>
        <p:nvPicPr>
          <p:cNvPr id="185" name="Google Shape;185;p6"/>
          <p:cNvPicPr preferRelativeResize="0"/>
          <p:nvPr/>
        </p:nvPicPr>
        <p:blipFill rotWithShape="1">
          <a:blip r:embed="rId9">
            <a:alphaModFix/>
          </a:blip>
          <a:srcRect b="0" l="0" r="0" t="0"/>
          <a:stretch/>
        </p:blipFill>
        <p:spPr>
          <a:xfrm>
            <a:off x="10878017" y="3892295"/>
            <a:ext cx="1446657" cy="1446657"/>
          </a:xfrm>
          <a:prstGeom prst="rect">
            <a:avLst/>
          </a:prstGeom>
          <a:noFill/>
          <a:ln>
            <a:noFill/>
          </a:ln>
        </p:spPr>
      </p:pic>
      <p:pic>
        <p:nvPicPr>
          <p:cNvPr id="186" name="Google Shape;186;p6"/>
          <p:cNvPicPr preferRelativeResize="0"/>
          <p:nvPr/>
        </p:nvPicPr>
        <p:blipFill rotWithShape="1">
          <a:blip r:embed="rId10">
            <a:alphaModFix/>
          </a:blip>
          <a:srcRect b="0" l="0" r="0" t="0"/>
          <a:stretch/>
        </p:blipFill>
        <p:spPr>
          <a:xfrm>
            <a:off x="10049853" y="5180068"/>
            <a:ext cx="1116140" cy="11932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Back End Technology</a:t>
            </a:r>
            <a:endParaRPr/>
          </a:p>
        </p:txBody>
      </p:sp>
      <p:sp>
        <p:nvSpPr>
          <p:cNvPr id="192" name="Google Shape;192;p7"/>
          <p:cNvSpPr txBox="1"/>
          <p:nvPr>
            <p:ph idx="1" type="body"/>
          </p:nvPr>
        </p:nvSpPr>
        <p:spPr>
          <a:xfrm>
            <a:off x="1103312" y="1511808"/>
            <a:ext cx="9137968" cy="4949952"/>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80000"/>
              <a:buChar char="►"/>
            </a:pPr>
            <a:r>
              <a:rPr lang="en-US"/>
              <a:t>It refers to the server-side development of web application or website with a primary focus on how the website works. It is responsible for managing the database through queries and APIs by client-side commands. This type of website mainly consists of three parts front end, back end, and database.</a:t>
            </a:r>
            <a:endParaRPr/>
          </a:p>
          <a:p>
            <a:pPr indent="-342900" lvl="0" marL="342900" rtl="0" algn="l">
              <a:spcBef>
                <a:spcPts val="1000"/>
              </a:spcBef>
              <a:spcAft>
                <a:spcPts val="0"/>
              </a:spcAft>
              <a:buSzPct val="80000"/>
              <a:buChar char="►"/>
            </a:pPr>
            <a:r>
              <a:rPr b="1" lang="en-US" u="sng">
                <a:solidFill>
                  <a:schemeClr val="hlink"/>
                </a:solidFill>
                <a:hlinkClick r:id="rId3"/>
              </a:rPr>
              <a:t>PHP:</a:t>
            </a:r>
            <a:r>
              <a:rPr lang="en-US"/>
              <a:t> PHP is a server-side scripting language designed specifically for web development. </a:t>
            </a:r>
            <a:endParaRPr/>
          </a:p>
          <a:p>
            <a:pPr indent="-342900" lvl="0" marL="342900" rtl="0" algn="l">
              <a:spcBef>
                <a:spcPts val="1000"/>
              </a:spcBef>
              <a:spcAft>
                <a:spcPts val="0"/>
              </a:spcAft>
              <a:buSzPct val="80000"/>
              <a:buChar char="►"/>
            </a:pPr>
            <a:r>
              <a:rPr b="1" lang="en-US" u="sng">
                <a:solidFill>
                  <a:schemeClr val="hlink"/>
                </a:solidFill>
                <a:hlinkClick r:id="rId4"/>
              </a:rPr>
              <a:t>C++</a:t>
            </a:r>
            <a:r>
              <a:rPr lang="en-US"/>
              <a:t> It is a general purpose programming language and widely used now a days for competitive programming. It is also used as backend language.</a:t>
            </a:r>
            <a:endParaRPr/>
          </a:p>
          <a:p>
            <a:pPr indent="-342900" lvl="0" marL="342900" rtl="0" algn="l">
              <a:spcBef>
                <a:spcPts val="1000"/>
              </a:spcBef>
              <a:spcAft>
                <a:spcPts val="0"/>
              </a:spcAft>
              <a:buSzPct val="80000"/>
              <a:buChar char="►"/>
            </a:pPr>
            <a:r>
              <a:rPr b="1" lang="en-US" u="sng">
                <a:solidFill>
                  <a:schemeClr val="hlink"/>
                </a:solidFill>
                <a:hlinkClick r:id="rId5"/>
              </a:rPr>
              <a:t>Java:</a:t>
            </a:r>
            <a:r>
              <a:rPr lang="en-US"/>
              <a:t> Java is one of the most popular and widely used programming language and platform. </a:t>
            </a:r>
            <a:endParaRPr/>
          </a:p>
          <a:p>
            <a:pPr indent="-342900" lvl="0" marL="342900" rtl="0" algn="l">
              <a:spcBef>
                <a:spcPts val="1000"/>
              </a:spcBef>
              <a:spcAft>
                <a:spcPts val="0"/>
              </a:spcAft>
              <a:buSzPct val="80000"/>
              <a:buChar char="►"/>
            </a:pPr>
            <a:r>
              <a:rPr b="1" lang="en-US" u="sng">
                <a:solidFill>
                  <a:schemeClr val="hlink"/>
                </a:solidFill>
                <a:hlinkClick r:id="rId6"/>
              </a:rPr>
              <a:t>Python:</a:t>
            </a:r>
            <a:r>
              <a:rPr lang="en-US"/>
              <a:t> Python is a programming language that lets you work quickly and integrate systems more efficiently.</a:t>
            </a:r>
            <a:endParaRPr/>
          </a:p>
          <a:p>
            <a:pPr indent="-342900" lvl="0" marL="342900" rtl="0" algn="l">
              <a:spcBef>
                <a:spcPts val="1000"/>
              </a:spcBef>
              <a:spcAft>
                <a:spcPts val="0"/>
              </a:spcAft>
              <a:buSzPct val="80000"/>
              <a:buChar char="►"/>
            </a:pPr>
            <a:r>
              <a:rPr b="1" lang="en-US" u="sng">
                <a:solidFill>
                  <a:schemeClr val="hlink"/>
                </a:solidFill>
                <a:hlinkClick r:id="rId7"/>
              </a:rPr>
              <a:t>JavaScript:</a:t>
            </a:r>
            <a:r>
              <a:rPr lang="en-US"/>
              <a:t> Javascript can be used as both (front end and back end) programming languages.</a:t>
            </a:r>
            <a:endParaRPr/>
          </a:p>
          <a:p>
            <a:pPr indent="-342900" lvl="0" marL="342900" rtl="0" algn="l">
              <a:spcBef>
                <a:spcPts val="1000"/>
              </a:spcBef>
              <a:spcAft>
                <a:spcPts val="0"/>
              </a:spcAft>
              <a:buSzPct val="80000"/>
              <a:buChar char="►"/>
            </a:pPr>
            <a:r>
              <a:rPr lang="en-US" u="sng">
                <a:solidFill>
                  <a:schemeClr val="hlink"/>
                </a:solidFill>
                <a:hlinkClick r:id="rId8"/>
              </a:rPr>
              <a:t>Node.js</a:t>
            </a:r>
            <a:r>
              <a:rPr b="1" lang="en-US"/>
              <a:t>:</a:t>
            </a:r>
            <a:r>
              <a:rPr lang="en-US"/>
              <a:t> Node.js is an open source and cross-platform runtime environment for executing JavaScript code outside of a browser. </a:t>
            </a:r>
            <a:endParaRPr/>
          </a:p>
          <a:p>
            <a:pPr indent="-342900" lvl="0" marL="342900" rtl="0" algn="l">
              <a:spcBef>
                <a:spcPts val="1000"/>
              </a:spcBef>
              <a:spcAft>
                <a:spcPts val="0"/>
              </a:spcAft>
              <a:buSzPct val="80000"/>
              <a:buChar char="►"/>
            </a:pPr>
            <a:r>
              <a:rPr b="1" lang="en-US"/>
              <a:t>Back End Frameworks:</a:t>
            </a:r>
            <a:r>
              <a:rPr lang="en-US"/>
              <a:t> The list of back end frameworks are: Express, Django, Rails, Laravel, Spring etc.</a:t>
            </a:r>
            <a:endParaRPr/>
          </a:p>
          <a:p>
            <a:pPr indent="-342900" lvl="0" marL="342900" rtl="0" algn="l">
              <a:spcBef>
                <a:spcPts val="1000"/>
              </a:spcBef>
              <a:spcAft>
                <a:spcPts val="0"/>
              </a:spcAft>
              <a:buSzPct val="80000"/>
              <a:buChar char="►"/>
            </a:pPr>
            <a:r>
              <a:rPr lang="en-US"/>
              <a:t>The other back end program/scripting languages are: C#, Ruby, REST, GO etc.</a:t>
            </a:r>
            <a:endParaRPr/>
          </a:p>
          <a:p>
            <a:pPr indent="0" lvl="0" marL="0" rtl="0" algn="l">
              <a:spcBef>
                <a:spcPts val="1000"/>
              </a:spcBef>
              <a:spcAft>
                <a:spcPts val="0"/>
              </a:spcAft>
              <a:buSzPct val="80000"/>
              <a:buNone/>
            </a:pPr>
            <a:r>
              <a:t/>
            </a:r>
            <a:endParaRPr/>
          </a:p>
          <a:p>
            <a:pPr indent="-264160" lvl="0" marL="342900" rtl="0" algn="l">
              <a:spcBef>
                <a:spcPts val="1000"/>
              </a:spcBef>
              <a:spcAft>
                <a:spcPts val="0"/>
              </a:spcAft>
              <a:buSzPct val="80000"/>
              <a:buNone/>
            </a:pPr>
            <a:r>
              <a:t/>
            </a:r>
            <a:endParaRPr/>
          </a:p>
        </p:txBody>
      </p:sp>
      <p:pic>
        <p:nvPicPr>
          <p:cNvPr id="193" name="Google Shape;193;p7"/>
          <p:cNvPicPr preferRelativeResize="0"/>
          <p:nvPr/>
        </p:nvPicPr>
        <p:blipFill rotWithShape="1">
          <a:blip r:embed="rId9">
            <a:alphaModFix/>
          </a:blip>
          <a:srcRect b="0" l="0" r="0" t="0"/>
          <a:stretch/>
        </p:blipFill>
        <p:spPr>
          <a:xfrm>
            <a:off x="10508035" y="1511808"/>
            <a:ext cx="1482685" cy="1482685"/>
          </a:xfrm>
          <a:prstGeom prst="rect">
            <a:avLst/>
          </a:prstGeom>
          <a:noFill/>
          <a:ln>
            <a:noFill/>
          </a:ln>
        </p:spPr>
      </p:pic>
      <p:pic>
        <p:nvPicPr>
          <p:cNvPr id="194" name="Google Shape;194;p7"/>
          <p:cNvPicPr preferRelativeResize="0"/>
          <p:nvPr/>
        </p:nvPicPr>
        <p:blipFill rotWithShape="1">
          <a:blip r:embed="rId10">
            <a:alphaModFix/>
          </a:blip>
          <a:srcRect b="0" l="0" r="0" t="0"/>
          <a:stretch/>
        </p:blipFill>
        <p:spPr>
          <a:xfrm>
            <a:off x="10105099" y="2508299"/>
            <a:ext cx="1051183" cy="1181267"/>
          </a:xfrm>
          <a:prstGeom prst="rect">
            <a:avLst/>
          </a:prstGeom>
          <a:noFill/>
          <a:ln>
            <a:noFill/>
          </a:ln>
        </p:spPr>
      </p:pic>
      <p:pic>
        <p:nvPicPr>
          <p:cNvPr id="195" name="Google Shape;195;p7"/>
          <p:cNvPicPr preferRelativeResize="0"/>
          <p:nvPr/>
        </p:nvPicPr>
        <p:blipFill rotWithShape="1">
          <a:blip r:embed="rId11">
            <a:alphaModFix/>
          </a:blip>
          <a:srcRect b="0" l="0" r="0" t="0"/>
          <a:stretch/>
        </p:blipFill>
        <p:spPr>
          <a:xfrm>
            <a:off x="11167478" y="2994493"/>
            <a:ext cx="903152" cy="1652016"/>
          </a:xfrm>
          <a:prstGeom prst="rect">
            <a:avLst/>
          </a:prstGeom>
          <a:noFill/>
          <a:ln>
            <a:noFill/>
          </a:ln>
        </p:spPr>
      </p:pic>
      <p:pic>
        <p:nvPicPr>
          <p:cNvPr id="196" name="Google Shape;196;p7"/>
          <p:cNvPicPr preferRelativeResize="0"/>
          <p:nvPr/>
        </p:nvPicPr>
        <p:blipFill rotWithShape="1">
          <a:blip r:embed="rId12">
            <a:alphaModFix/>
          </a:blip>
          <a:srcRect b="0" l="0" r="0" t="0"/>
          <a:stretch/>
        </p:blipFill>
        <p:spPr>
          <a:xfrm>
            <a:off x="10024969" y="3835461"/>
            <a:ext cx="1131313" cy="1240202"/>
          </a:xfrm>
          <a:prstGeom prst="rect">
            <a:avLst/>
          </a:prstGeom>
          <a:noFill/>
          <a:ln>
            <a:noFill/>
          </a:ln>
        </p:spPr>
      </p:pic>
      <p:pic>
        <p:nvPicPr>
          <p:cNvPr id="197" name="Google Shape;197;p7"/>
          <p:cNvPicPr preferRelativeResize="0"/>
          <p:nvPr/>
        </p:nvPicPr>
        <p:blipFill rotWithShape="1">
          <a:blip r:embed="rId13">
            <a:alphaModFix/>
          </a:blip>
          <a:srcRect b="0" l="0" r="0" t="0"/>
          <a:stretch/>
        </p:blipFill>
        <p:spPr>
          <a:xfrm>
            <a:off x="11196532" y="5075663"/>
            <a:ext cx="1013757" cy="1013757"/>
          </a:xfrm>
          <a:prstGeom prst="rect">
            <a:avLst/>
          </a:prstGeom>
          <a:noFill/>
          <a:ln>
            <a:noFill/>
          </a:ln>
        </p:spPr>
      </p:pic>
      <p:pic>
        <p:nvPicPr>
          <p:cNvPr id="198" name="Google Shape;198;p7"/>
          <p:cNvPicPr preferRelativeResize="0"/>
          <p:nvPr/>
        </p:nvPicPr>
        <p:blipFill rotWithShape="1">
          <a:blip r:embed="rId14">
            <a:alphaModFix/>
          </a:blip>
          <a:srcRect b="0" l="0" r="0" t="0"/>
          <a:stretch/>
        </p:blipFill>
        <p:spPr>
          <a:xfrm>
            <a:off x="9793540" y="5090661"/>
            <a:ext cx="1162236" cy="11622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Back End Framework</a:t>
            </a:r>
            <a:endParaRPr/>
          </a:p>
        </p:txBody>
      </p:sp>
      <p:sp>
        <p:nvSpPr>
          <p:cNvPr id="204" name="Google Shape;204;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b="1" lang="en-US"/>
              <a:t>Popular Frameworks</a:t>
            </a:r>
            <a:endParaRPr/>
          </a:p>
          <a:p>
            <a:pPr indent="-342900" lvl="0" marL="342900" rtl="0" algn="l">
              <a:spcBef>
                <a:spcPts val="1000"/>
              </a:spcBef>
              <a:spcAft>
                <a:spcPts val="0"/>
              </a:spcAft>
              <a:buSzPts val="1600"/>
              <a:buChar char="►"/>
            </a:pPr>
            <a:r>
              <a:rPr lang="en-US"/>
              <a:t>Django</a:t>
            </a:r>
            <a:endParaRPr/>
          </a:p>
          <a:p>
            <a:pPr indent="-342900" lvl="0" marL="342900" rtl="0" algn="l">
              <a:spcBef>
                <a:spcPts val="1000"/>
              </a:spcBef>
              <a:spcAft>
                <a:spcPts val="0"/>
              </a:spcAft>
              <a:buSzPts val="1600"/>
              <a:buChar char="►"/>
            </a:pPr>
            <a:r>
              <a:rPr lang="en-US"/>
              <a:t>AppMaster</a:t>
            </a:r>
            <a:endParaRPr/>
          </a:p>
          <a:p>
            <a:pPr indent="-342900" lvl="0" marL="342900" rtl="0" algn="l">
              <a:spcBef>
                <a:spcPts val="1000"/>
              </a:spcBef>
              <a:spcAft>
                <a:spcPts val="0"/>
              </a:spcAft>
              <a:buSzPts val="1600"/>
              <a:buChar char="►"/>
            </a:pPr>
            <a:r>
              <a:rPr lang="en-US"/>
              <a:t>Express.js</a:t>
            </a:r>
            <a:endParaRPr/>
          </a:p>
          <a:p>
            <a:pPr indent="-342900" lvl="0" marL="342900" rtl="0" algn="l">
              <a:spcBef>
                <a:spcPts val="1000"/>
              </a:spcBef>
              <a:spcAft>
                <a:spcPts val="0"/>
              </a:spcAft>
              <a:buSzPts val="1600"/>
              <a:buChar char="►"/>
            </a:pPr>
            <a:r>
              <a:rPr lang="en-US"/>
              <a:t>Flask</a:t>
            </a:r>
            <a:endParaRPr/>
          </a:p>
          <a:p>
            <a:pPr indent="-342900" lvl="0" marL="342900" rtl="0" algn="l">
              <a:spcBef>
                <a:spcPts val="1000"/>
              </a:spcBef>
              <a:spcAft>
                <a:spcPts val="0"/>
              </a:spcAft>
              <a:buSzPts val="1600"/>
              <a:buChar char="►"/>
            </a:pPr>
            <a:r>
              <a:rPr lang="en-US"/>
              <a:t>Laravel</a:t>
            </a:r>
            <a:endParaRPr/>
          </a:p>
          <a:p>
            <a:pPr indent="-342900" lvl="0" marL="342900" rtl="0" algn="l">
              <a:spcBef>
                <a:spcPts val="1000"/>
              </a:spcBef>
              <a:spcAft>
                <a:spcPts val="0"/>
              </a:spcAft>
              <a:buSzPts val="1600"/>
              <a:buChar char="►"/>
            </a:pPr>
            <a:r>
              <a:rPr lang="en-US"/>
              <a:t>Ruby on Rails</a:t>
            </a:r>
            <a:endParaRPr/>
          </a:p>
          <a:p>
            <a:pPr indent="-342900" lvl="0" marL="342900" rtl="0" algn="l">
              <a:spcBef>
                <a:spcPts val="1000"/>
              </a:spcBef>
              <a:spcAft>
                <a:spcPts val="0"/>
              </a:spcAft>
              <a:buSzPts val="1600"/>
              <a:buChar char="►"/>
            </a:pPr>
            <a:r>
              <a:rPr lang="en-US"/>
              <a:t>Spring</a:t>
            </a:r>
            <a:endParaRPr/>
          </a:p>
          <a:p>
            <a:pPr indent="-342900" lvl="0" marL="342900" rtl="0" algn="l">
              <a:spcBef>
                <a:spcPts val="1000"/>
              </a:spcBef>
              <a:spcAft>
                <a:spcPts val="0"/>
              </a:spcAft>
              <a:buSzPts val="1600"/>
              <a:buChar char="►"/>
            </a:pPr>
            <a:r>
              <a:rPr lang="en-US"/>
              <a:t>ASP.NET Core</a:t>
            </a:r>
            <a:endParaRPr/>
          </a:p>
          <a:p>
            <a:pPr indent="-241300" lvl="0" marL="342900" rtl="0" algn="l">
              <a:spcBef>
                <a:spcPts val="1000"/>
              </a:spcBef>
              <a:spcAft>
                <a:spcPts val="0"/>
              </a:spcAft>
              <a:buSzPts val="1600"/>
              <a:buNone/>
            </a:pPr>
            <a:r>
              <a:t/>
            </a:r>
            <a:endParaRPr/>
          </a:p>
        </p:txBody>
      </p:sp>
      <p:pic>
        <p:nvPicPr>
          <p:cNvPr id="205" name="Google Shape;205;p8"/>
          <p:cNvPicPr preferRelativeResize="0"/>
          <p:nvPr/>
        </p:nvPicPr>
        <p:blipFill rotWithShape="1">
          <a:blip r:embed="rId3">
            <a:alphaModFix/>
          </a:blip>
          <a:srcRect b="0" l="0" r="0" t="0"/>
          <a:stretch/>
        </p:blipFill>
        <p:spPr>
          <a:xfrm>
            <a:off x="6589776" y="1487424"/>
            <a:ext cx="1825752" cy="1825752"/>
          </a:xfrm>
          <a:prstGeom prst="rect">
            <a:avLst/>
          </a:prstGeom>
          <a:noFill/>
          <a:ln>
            <a:noFill/>
          </a:ln>
        </p:spPr>
      </p:pic>
      <p:pic>
        <p:nvPicPr>
          <p:cNvPr id="206" name="Google Shape;206;p8"/>
          <p:cNvPicPr preferRelativeResize="0"/>
          <p:nvPr/>
        </p:nvPicPr>
        <p:blipFill rotWithShape="1">
          <a:blip r:embed="rId4">
            <a:alphaModFix/>
          </a:blip>
          <a:srcRect b="0" l="0" r="0" t="0"/>
          <a:stretch/>
        </p:blipFill>
        <p:spPr>
          <a:xfrm>
            <a:off x="8415528" y="2612802"/>
            <a:ext cx="1400747" cy="1400747"/>
          </a:xfrm>
          <a:prstGeom prst="rect">
            <a:avLst/>
          </a:prstGeom>
          <a:noFill/>
          <a:ln>
            <a:noFill/>
          </a:ln>
        </p:spPr>
      </p:pic>
      <p:pic>
        <p:nvPicPr>
          <p:cNvPr id="207" name="Google Shape;207;p8"/>
          <p:cNvPicPr preferRelativeResize="0"/>
          <p:nvPr/>
        </p:nvPicPr>
        <p:blipFill rotWithShape="1">
          <a:blip r:embed="rId5">
            <a:alphaModFix/>
          </a:blip>
          <a:srcRect b="0" l="0" r="0" t="0"/>
          <a:stretch/>
        </p:blipFill>
        <p:spPr>
          <a:xfrm>
            <a:off x="4740402" y="3313175"/>
            <a:ext cx="2762250" cy="1657350"/>
          </a:xfrm>
          <a:prstGeom prst="rect">
            <a:avLst/>
          </a:prstGeom>
          <a:noFill/>
          <a:ln>
            <a:noFill/>
          </a:ln>
        </p:spPr>
      </p:pic>
      <p:pic>
        <p:nvPicPr>
          <p:cNvPr id="208" name="Google Shape;208;p8"/>
          <p:cNvPicPr preferRelativeResize="0"/>
          <p:nvPr/>
        </p:nvPicPr>
        <p:blipFill rotWithShape="1">
          <a:blip r:embed="rId6">
            <a:alphaModFix/>
          </a:blip>
          <a:srcRect b="0" l="0" r="0" t="0"/>
          <a:stretch/>
        </p:blipFill>
        <p:spPr>
          <a:xfrm>
            <a:off x="7971853" y="4563664"/>
            <a:ext cx="3514725" cy="1295400"/>
          </a:xfrm>
          <a:prstGeom prst="rect">
            <a:avLst/>
          </a:prstGeom>
          <a:noFill/>
          <a:ln>
            <a:noFill/>
          </a:ln>
        </p:spPr>
      </p:pic>
      <p:pic>
        <p:nvPicPr>
          <p:cNvPr id="209" name="Google Shape;209;p8"/>
          <p:cNvPicPr preferRelativeResize="0"/>
          <p:nvPr/>
        </p:nvPicPr>
        <p:blipFill rotWithShape="1">
          <a:blip r:embed="rId7">
            <a:alphaModFix/>
          </a:blip>
          <a:srcRect b="0" l="0" r="0" t="0"/>
          <a:stretch/>
        </p:blipFill>
        <p:spPr>
          <a:xfrm>
            <a:off x="4740402" y="5211364"/>
            <a:ext cx="3069336" cy="1158674"/>
          </a:xfrm>
          <a:prstGeom prst="rect">
            <a:avLst/>
          </a:prstGeom>
          <a:noFill/>
          <a:ln>
            <a:noFill/>
          </a:ln>
        </p:spPr>
      </p:pic>
      <p:pic>
        <p:nvPicPr>
          <p:cNvPr id="210" name="Google Shape;210;p8"/>
          <p:cNvPicPr preferRelativeResize="0"/>
          <p:nvPr/>
        </p:nvPicPr>
        <p:blipFill rotWithShape="1">
          <a:blip r:embed="rId8">
            <a:alphaModFix/>
          </a:blip>
          <a:srcRect b="0" l="0" r="0" t="0"/>
          <a:stretch/>
        </p:blipFill>
        <p:spPr>
          <a:xfrm>
            <a:off x="9387498" y="1318535"/>
            <a:ext cx="2577207" cy="1225488"/>
          </a:xfrm>
          <a:prstGeom prst="rect">
            <a:avLst/>
          </a:prstGeom>
          <a:noFill/>
          <a:ln>
            <a:noFill/>
          </a:ln>
        </p:spPr>
      </p:pic>
      <p:pic>
        <p:nvPicPr>
          <p:cNvPr id="211" name="Google Shape;211;p8"/>
          <p:cNvPicPr preferRelativeResize="0"/>
          <p:nvPr/>
        </p:nvPicPr>
        <p:blipFill rotWithShape="1">
          <a:blip r:embed="rId9">
            <a:alphaModFix/>
          </a:blip>
          <a:srcRect b="0" l="0" r="0" t="0"/>
          <a:stretch/>
        </p:blipFill>
        <p:spPr>
          <a:xfrm>
            <a:off x="4259323" y="1150198"/>
            <a:ext cx="2096875" cy="209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Database Technology</a:t>
            </a:r>
            <a:endParaRPr/>
          </a:p>
        </p:txBody>
      </p:sp>
      <p:sp>
        <p:nvSpPr>
          <p:cNvPr id="217" name="Google Shape;217;p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Database is the collection of inter-related data which helps in efficient retrieval, insertion and deletion of data from database and organizes the data in the form of tables, views, schemas, reports etc.</a:t>
            </a:r>
            <a:endParaRPr/>
          </a:p>
          <a:p>
            <a:pPr indent="-342900" lvl="0" marL="342900" rtl="0" algn="l">
              <a:spcBef>
                <a:spcPts val="1000"/>
              </a:spcBef>
              <a:spcAft>
                <a:spcPts val="0"/>
              </a:spcAft>
              <a:buSzPts val="1600"/>
              <a:buChar char="►"/>
            </a:pPr>
            <a:r>
              <a:rPr lang="en-US" u="sng">
                <a:solidFill>
                  <a:schemeClr val="accent1"/>
                </a:solidFill>
              </a:rPr>
              <a:t>Oracle</a:t>
            </a:r>
            <a:r>
              <a:rPr b="1" lang="en-US"/>
              <a:t>:</a:t>
            </a:r>
            <a:r>
              <a:rPr lang="en-US"/>
              <a:t> Oracle database is the collection of data which is treated as a unit. </a:t>
            </a:r>
            <a:endParaRPr/>
          </a:p>
          <a:p>
            <a:pPr indent="-342900" lvl="0" marL="342900" rtl="0" algn="l">
              <a:spcBef>
                <a:spcPts val="1000"/>
              </a:spcBef>
              <a:spcAft>
                <a:spcPts val="0"/>
              </a:spcAft>
              <a:buSzPts val="1600"/>
              <a:buChar char="►"/>
            </a:pPr>
            <a:r>
              <a:rPr lang="en-US" u="sng">
                <a:solidFill>
                  <a:schemeClr val="hlink"/>
                </a:solidFill>
                <a:hlinkClick r:id="rId3"/>
              </a:rPr>
              <a:t>MongoDB</a:t>
            </a:r>
            <a:r>
              <a:rPr b="1" lang="en-US"/>
              <a:t>:</a:t>
            </a:r>
            <a:r>
              <a:rPr lang="en-US"/>
              <a:t> MongoDB, the most popular NoSQL database, is an open source document-oriented database. The term ‘NoSQL’ means ‘non-relational</a:t>
            </a:r>
            <a:endParaRPr/>
          </a:p>
          <a:p>
            <a:pPr indent="-342900" lvl="0" marL="342900" rtl="0" algn="l">
              <a:spcBef>
                <a:spcPts val="1000"/>
              </a:spcBef>
              <a:spcAft>
                <a:spcPts val="0"/>
              </a:spcAft>
              <a:buSzPts val="1600"/>
              <a:buChar char="►"/>
            </a:pPr>
            <a:r>
              <a:rPr lang="en-US" u="sng">
                <a:solidFill>
                  <a:schemeClr val="hlink"/>
                </a:solidFill>
                <a:hlinkClick r:id="rId4"/>
              </a:rPr>
              <a:t>Sql</a:t>
            </a:r>
            <a:r>
              <a:rPr b="1" lang="en-US"/>
              <a:t>:</a:t>
            </a:r>
            <a:r>
              <a:rPr lang="en-US"/>
              <a:t> Structured Query Language is a standard Database language which is used to create, maintain and retrieve the relational database.</a:t>
            </a:r>
            <a:endParaRPr/>
          </a:p>
          <a:p>
            <a:pPr indent="-241300" lvl="0" marL="342900" rtl="0" algn="l">
              <a:spcBef>
                <a:spcPts val="1000"/>
              </a:spcBef>
              <a:spcAft>
                <a:spcPts val="0"/>
              </a:spcAft>
              <a:buSzPts val="1600"/>
              <a:buNone/>
            </a:pPr>
            <a:r>
              <a:t/>
            </a:r>
            <a:endParaRPr/>
          </a:p>
        </p:txBody>
      </p:sp>
      <p:pic>
        <p:nvPicPr>
          <p:cNvPr id="218" name="Google Shape;218;p9"/>
          <p:cNvPicPr preferRelativeResize="0"/>
          <p:nvPr/>
        </p:nvPicPr>
        <p:blipFill rotWithShape="1">
          <a:blip r:embed="rId5">
            <a:alphaModFix/>
          </a:blip>
          <a:srcRect b="0" l="0" r="0" t="0"/>
          <a:stretch/>
        </p:blipFill>
        <p:spPr>
          <a:xfrm>
            <a:off x="9960861" y="2855214"/>
            <a:ext cx="1938532" cy="1090424"/>
          </a:xfrm>
          <a:prstGeom prst="rect">
            <a:avLst/>
          </a:prstGeom>
          <a:noFill/>
          <a:ln>
            <a:noFill/>
          </a:ln>
        </p:spPr>
      </p:pic>
      <p:pic>
        <p:nvPicPr>
          <p:cNvPr id="219" name="Google Shape;219;p9"/>
          <p:cNvPicPr preferRelativeResize="0"/>
          <p:nvPr/>
        </p:nvPicPr>
        <p:blipFill rotWithShape="1">
          <a:blip r:embed="rId6">
            <a:alphaModFix/>
          </a:blip>
          <a:srcRect b="0" l="0" r="0" t="0"/>
          <a:stretch/>
        </p:blipFill>
        <p:spPr>
          <a:xfrm>
            <a:off x="5169408" y="5743979"/>
            <a:ext cx="3742944" cy="1008840"/>
          </a:xfrm>
          <a:prstGeom prst="rect">
            <a:avLst/>
          </a:prstGeom>
          <a:noFill/>
          <a:ln>
            <a:noFill/>
          </a:ln>
        </p:spPr>
      </p:pic>
      <p:pic>
        <p:nvPicPr>
          <p:cNvPr id="220" name="Google Shape;220;p9"/>
          <p:cNvPicPr preferRelativeResize="0"/>
          <p:nvPr/>
        </p:nvPicPr>
        <p:blipFill rotWithShape="1">
          <a:blip r:embed="rId7">
            <a:alphaModFix/>
          </a:blip>
          <a:srcRect b="0" l="0" r="0" t="0"/>
          <a:stretch/>
        </p:blipFill>
        <p:spPr>
          <a:xfrm>
            <a:off x="9960861" y="4694809"/>
            <a:ext cx="1723753" cy="8044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2022-11-20T20:27:00Z</dcterms:created>
  <dc:creator>Windows User</dc:creator>
</cp:coreProperties>
</file>